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317" r:id="rId5"/>
    <p:sldId id="343" r:id="rId6"/>
    <p:sldId id="344" r:id="rId7"/>
    <p:sldId id="318" r:id="rId8"/>
    <p:sldId id="319" r:id="rId9"/>
    <p:sldId id="366" r:id="rId10"/>
    <p:sldId id="322" r:id="rId11"/>
    <p:sldId id="346" r:id="rId12"/>
    <p:sldId id="348" r:id="rId13"/>
    <p:sldId id="349" r:id="rId14"/>
    <p:sldId id="350" r:id="rId15"/>
    <p:sldId id="323" r:id="rId16"/>
    <p:sldId id="351" r:id="rId17"/>
    <p:sldId id="353" r:id="rId18"/>
    <p:sldId id="324" r:id="rId19"/>
    <p:sldId id="352" r:id="rId20"/>
    <p:sldId id="355" r:id="rId21"/>
    <p:sldId id="354" r:id="rId22"/>
    <p:sldId id="325" r:id="rId23"/>
    <p:sldId id="356" r:id="rId24"/>
    <p:sldId id="326" r:id="rId25"/>
    <p:sldId id="358" r:id="rId26"/>
    <p:sldId id="357" r:id="rId27"/>
    <p:sldId id="359" r:id="rId28"/>
    <p:sldId id="360" r:id="rId29"/>
    <p:sldId id="361" r:id="rId30"/>
    <p:sldId id="330" r:id="rId31"/>
    <p:sldId id="332" r:id="rId32"/>
    <p:sldId id="367" r:id="rId33"/>
    <p:sldId id="369" r:id="rId34"/>
    <p:sldId id="370" r:id="rId35"/>
    <p:sldId id="337" r:id="rId36"/>
    <p:sldId id="363" r:id="rId37"/>
    <p:sldId id="364" r:id="rId38"/>
    <p:sldId id="365" r:id="rId39"/>
    <p:sldId id="270" r:id="rId40"/>
    <p:sldId id="293" r:id="rId41"/>
    <p:sldId id="294" r:id="rId42"/>
    <p:sldId id="338" r:id="rId43"/>
    <p:sldId id="271" r:id="rId44"/>
    <p:sldId id="272" r:id="rId45"/>
    <p:sldId id="273" r:id="rId46"/>
    <p:sldId id="295" r:id="rId47"/>
    <p:sldId id="276" r:id="rId48"/>
    <p:sldId id="278" r:id="rId49"/>
    <p:sldId id="279" r:id="rId50"/>
    <p:sldId id="339" r:id="rId51"/>
    <p:sldId id="280" r:id="rId52"/>
    <p:sldId id="340" r:id="rId53"/>
    <p:sldId id="296" r:id="rId54"/>
    <p:sldId id="282" r:id="rId55"/>
    <p:sldId id="314" r:id="rId56"/>
    <p:sldId id="315" r:id="rId57"/>
    <p:sldId id="284" r:id="rId58"/>
    <p:sldId id="298" r:id="rId59"/>
    <p:sldId id="341" r:id="rId60"/>
    <p:sldId id="316" r:id="rId61"/>
    <p:sldId id="285" r:id="rId62"/>
    <p:sldId id="313" r:id="rId63"/>
    <p:sldId id="297" r:id="rId64"/>
    <p:sldId id="291" r:id="rId65"/>
    <p:sldId id="342" r:id="rId66"/>
    <p:sldId id="292" r:id="rId67"/>
    <p:sldId id="371" r:id="rId68"/>
    <p:sldId id="300" r:id="rId69"/>
    <p:sldId id="301" r:id="rId70"/>
    <p:sldId id="304" r:id="rId71"/>
    <p:sldId id="283" r:id="rId72"/>
    <p:sldId id="372" r:id="rId73"/>
    <p:sldId id="373" r:id="rId74"/>
    <p:sldId id="37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BF9001"/>
    <a:srgbClr val="00B52D"/>
    <a:srgbClr val="0019FF"/>
    <a:srgbClr val="65D93C"/>
    <a:srgbClr val="695F35"/>
    <a:srgbClr val="7676FF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/>
    <p:restoredTop sz="94694"/>
  </p:normalViewPr>
  <p:slideViewPr>
    <p:cSldViewPr snapToGrid="0">
      <p:cViewPr varScale="1">
        <p:scale>
          <a:sx n="121" d="100"/>
          <a:sy n="121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yle/research/rango/talks/icse-2025/eval-numbe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yle/research/rango/talks/icse-2025/eval-number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yle/research/rango/talks/icse-2025/eval-number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yle/research/rango/talks/icse-2025/eval-number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yle/research/rango/talks/icse-2025/eval-number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yle/research/rango/talks/icse-2025/eval-number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Theorems Proven out of 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'gpt-test'!$B$1</c:f>
              <c:strCache>
                <c:ptCount val="1"/>
                <c:pt idx="0">
                  <c:v>Period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'gpt-test'!$A$2:$A$5</c:f>
              <c:strCache>
                <c:ptCount val="4"/>
                <c:pt idx="0">
                  <c:v>GPT-4o</c:v>
                </c:pt>
                <c:pt idx="1">
                  <c:v>Tactician</c:v>
                </c:pt>
                <c:pt idx="2">
                  <c:v>CoqHammer</c:v>
                </c:pt>
                <c:pt idx="3">
                  <c:v>Proverbot</c:v>
                </c:pt>
              </c:strCache>
            </c:strRef>
          </c:cat>
          <c:val>
            <c:numRef>
              <c:f>'gpt-test'!$B$2:$B$5</c:f>
              <c:numCache>
                <c:formatCode>General</c:formatCode>
                <c:ptCount val="4"/>
                <c:pt idx="0">
                  <c:v>21</c:v>
                </c:pt>
                <c:pt idx="1">
                  <c:v>29</c:v>
                </c:pt>
                <c:pt idx="2">
                  <c:v>25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77-EF4A-89B0-96A9486DB1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-27"/>
        <c:axId val="204513231"/>
        <c:axId val="204514943"/>
      </c:barChart>
      <c:catAx>
        <c:axId val="20451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4943"/>
        <c:crosses val="autoZero"/>
        <c:auto val="1"/>
        <c:lblAlgn val="ctr"/>
        <c:lblOffset val="100"/>
        <c:noMultiLvlLbl val="0"/>
      </c:catAx>
      <c:valAx>
        <c:axId val="204514943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3231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Theorems Proven out of 500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ablations!$B$1</c:f>
              <c:strCache>
                <c:ptCount val="1"/>
                <c:pt idx="0">
                  <c:v>Period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ablations!$A$2:$A$4</c:f>
              <c:strCache>
                <c:ptCount val="3"/>
                <c:pt idx="0">
                  <c:v>Rango</c:v>
                </c:pt>
                <c:pt idx="1">
                  <c:v>(w/o Proofs)</c:v>
                </c:pt>
                <c:pt idx="2">
                  <c:v>(w/o Lemmas)</c:v>
                </c:pt>
              </c:strCache>
            </c:strRef>
          </c:cat>
          <c:val>
            <c:numRef>
              <c:f>ablations!$B$2:$B$4</c:f>
              <c:numCache>
                <c:formatCode>General</c:formatCode>
                <c:ptCount val="3"/>
                <c:pt idx="0">
                  <c:v>150</c:v>
                </c:pt>
                <c:pt idx="1">
                  <c:v>102</c:v>
                </c:pt>
                <c:pt idx="2">
                  <c:v>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C0-4B40-9815-DFF0DCE931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-27"/>
        <c:axId val="204513231"/>
        <c:axId val="204514943"/>
      </c:barChart>
      <c:catAx>
        <c:axId val="20451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4943"/>
        <c:crosses val="autoZero"/>
        <c:auto val="1"/>
        <c:lblAlgn val="ctr"/>
        <c:lblOffset val="100"/>
        <c:noMultiLvlLbl val="0"/>
      </c:catAx>
      <c:valAx>
        <c:axId val="204514943"/>
        <c:scaling>
          <c:orientation val="minMax"/>
          <c:max val="2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3231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Theorems Proven out of 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'gpt-test'!$A$6:$A$7</c:f>
              <c:strCache>
                <c:ptCount val="2"/>
                <c:pt idx="0">
                  <c:v>Rango</c:v>
                </c:pt>
                <c:pt idx="1">
                  <c:v>GPT-4o</c:v>
                </c:pt>
              </c:strCache>
            </c:strRef>
          </c:cat>
          <c:val>
            <c:numRef>
              <c:f>'gpt-test'!$B$6:$B$7</c:f>
              <c:numCache>
                <c:formatCode>General</c:formatCode>
                <c:ptCount val="2"/>
                <c:pt idx="0">
                  <c:v>29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9D-964A-975F-56D86FEC7C5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-27"/>
        <c:axId val="204513231"/>
        <c:axId val="204514943"/>
      </c:barChart>
      <c:catAx>
        <c:axId val="20451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4943"/>
        <c:crosses val="autoZero"/>
        <c:auto val="1"/>
        <c:lblAlgn val="ctr"/>
        <c:lblOffset val="100"/>
        <c:noMultiLvlLbl val="0"/>
      </c:catAx>
      <c:valAx>
        <c:axId val="204514943"/>
        <c:scaling>
          <c:orientation val="minMax"/>
          <c:max val="4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3231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Theorems Proven out of 10,396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'rango-vs-other-test'!$B$1</c:f>
              <c:strCache>
                <c:ptCount val="1"/>
                <c:pt idx="0">
                  <c:v>Period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'rango-vs-other-test'!$A$2:$A$5</c:f>
              <c:strCache>
                <c:ptCount val="4"/>
                <c:pt idx="0">
                  <c:v>Rango</c:v>
                </c:pt>
                <c:pt idx="1">
                  <c:v>Tactician</c:v>
                </c:pt>
                <c:pt idx="2">
                  <c:v>Coq Hammer</c:v>
                </c:pt>
                <c:pt idx="3">
                  <c:v>Proverbot</c:v>
                </c:pt>
              </c:strCache>
            </c:strRef>
          </c:cat>
          <c:val>
            <c:numRef>
              <c:f>'rango-vs-other-test'!$B$2:$B$5</c:f>
              <c:numCache>
                <c:formatCode>#,##0</c:formatCode>
                <c:ptCount val="4"/>
                <c:pt idx="0">
                  <c:v>3325</c:v>
                </c:pt>
                <c:pt idx="1">
                  <c:v>2575</c:v>
                </c:pt>
                <c:pt idx="2">
                  <c:v>2441</c:v>
                </c:pt>
                <c:pt idx="3">
                  <c:v>2007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19-284E-8711-57BCFD9058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7"/>
        <c:axId val="204513231"/>
        <c:axId val="204514943"/>
      </c:barChart>
      <c:catAx>
        <c:axId val="20451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4943"/>
        <c:crosses val="autoZero"/>
        <c:auto val="1"/>
        <c:lblAlgn val="ctr"/>
        <c:lblOffset val="100"/>
        <c:noMultiLvlLbl val="0"/>
      </c:catAx>
      <c:valAx>
        <c:axId val="20451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3231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Theorems Proven out of 1,171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'rango-vs-other-cutoff'!$B$1</c:f>
              <c:strCache>
                <c:ptCount val="1"/>
                <c:pt idx="0">
                  <c:v>Period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'rango-vs-other-cutoff'!$A$2:$A$5</c:f>
              <c:strCache>
                <c:ptCount val="4"/>
                <c:pt idx="0">
                  <c:v>Rango</c:v>
                </c:pt>
                <c:pt idx="1">
                  <c:v>Tactician</c:v>
                </c:pt>
                <c:pt idx="2">
                  <c:v>CoqHammer</c:v>
                </c:pt>
                <c:pt idx="3">
                  <c:v>Proverbot</c:v>
                </c:pt>
              </c:strCache>
            </c:strRef>
          </c:cat>
          <c:val>
            <c:numRef>
              <c:f>'rango-vs-other-cutoff'!$B$2:$B$5</c:f>
              <c:numCache>
                <c:formatCode>General</c:formatCode>
                <c:ptCount val="4"/>
                <c:pt idx="0">
                  <c:v>352</c:v>
                </c:pt>
                <c:pt idx="1">
                  <c:v>331</c:v>
                </c:pt>
                <c:pt idx="2">
                  <c:v>346</c:v>
                </c:pt>
                <c:pt idx="3">
                  <c:v>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AA-A248-B8D5-A5B7B1516A3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1"/>
        <c:overlap val="-27"/>
        <c:axId val="204513231"/>
        <c:axId val="204514943"/>
      </c:barChart>
      <c:catAx>
        <c:axId val="20451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4943"/>
        <c:crosses val="autoZero"/>
        <c:auto val="1"/>
        <c:lblAlgn val="ctr"/>
        <c:lblOffset val="100"/>
        <c:noMultiLvlLbl val="0"/>
      </c:catAx>
      <c:valAx>
        <c:axId val="204514943"/>
        <c:scaling>
          <c:orientation val="minMax"/>
          <c:max val="4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3231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Theorems Proven out of 10,396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'rango-prefix-test'!$B$1</c:f>
              <c:strCache>
                <c:ptCount val="1"/>
                <c:pt idx="0">
                  <c:v>Period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'rango-prefix-test'!$A$2:$A$4</c:f>
              <c:strCache>
                <c:ptCount val="3"/>
                <c:pt idx="0">
                  <c:v>Rango</c:v>
                </c:pt>
                <c:pt idx="1">
                  <c:v>Rango-PRE</c:v>
                </c:pt>
                <c:pt idx="2">
                  <c:v>Rango-Hybrid</c:v>
                </c:pt>
              </c:strCache>
            </c:strRef>
          </c:cat>
          <c:val>
            <c:numRef>
              <c:f>'rango-prefix-test'!$B$2:$B$4</c:f>
              <c:numCache>
                <c:formatCode>General</c:formatCode>
                <c:ptCount val="3"/>
                <c:pt idx="0">
                  <c:v>3325</c:v>
                </c:pt>
                <c:pt idx="1">
                  <c:v>3259</c:v>
                </c:pt>
                <c:pt idx="2">
                  <c:v>3478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4C-F145-A846-F1F06EBD18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-27"/>
        <c:axId val="204513231"/>
        <c:axId val="204514943"/>
      </c:barChart>
      <c:catAx>
        <c:axId val="20451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4943"/>
        <c:crosses val="autoZero"/>
        <c:auto val="1"/>
        <c:lblAlgn val="ctr"/>
        <c:lblOffset val="100"/>
        <c:noMultiLvlLbl val="0"/>
      </c:catAx>
      <c:valAx>
        <c:axId val="204514943"/>
        <c:scaling>
          <c:orientation val="minMax"/>
          <c:max val="4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4513231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EE6E-17CC-344C-A0D7-FA1553D96FEA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DD83C-61EA-8E4F-B269-10620FA8C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8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DD83C-61EA-8E4F-B269-10620FA8C3C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2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C4542-97BC-0481-E321-8A14882DA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C7878-8953-63DA-1CFD-BBF10FE2B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D6178-82CB-5F37-1A76-19BB02E0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EB589-363E-1144-B19A-7B8A395C08E0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74A71-D0FA-C7D6-6CBE-D37E6BED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C2341-38A1-463E-E82B-4B6C115F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2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27CA-A4B6-5EC5-26B5-EFFD0CC2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863F1-4085-438A-F04C-BFC2D8671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04625-3EC7-F1E5-B225-F239A31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6C284-D4E7-AD4E-AB80-69E6267B9FFD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2BA58-B21E-F746-8DF6-1A8B655F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56CE2-5211-BD06-3885-7EAFF5D7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7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D911B0-BE3F-ABC0-3BAA-696F2CEBA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8E98D-BDEB-8C7D-46E3-A9DE38EF9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D34A-049D-528A-B2A0-EF54C7C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D2AED-0758-364F-886F-F2DB38A8C70B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BA4D7-D2DA-0A39-CF73-8C701AB2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51EB3-3404-AC85-A612-D36BEC11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408D-A349-E0EA-4606-F0FC42D0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2FE9D-F07E-D307-615C-87568DA4B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F2BDF-9EE1-052E-2A09-5C2EE439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6118B-CFB3-F04D-9266-AC6B149F4E8F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22192-BA8C-12F0-2DA6-05F998B6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E0DF2-B89A-F898-31C5-938CC99E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35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2EFC-DCCA-47CD-12B4-DC47BFBC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C72D2-2121-06F6-28F8-ED8401BD5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E0056-AFE7-8328-68F6-349AB4D1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ED5A4-7262-9A49-AF73-111860E2528D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04FCC-EB50-203F-62D6-57DF152B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9D5FE-FF2F-8A77-9C99-C952FC39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5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84A5-977B-8202-D01E-2E36A145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131C9-F7DB-9D56-C9FF-92A5FFC40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4CBB2-F2C7-A57F-2A16-28D080A1A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CD7FE-D883-9B34-1646-AC909904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CB730-A1C7-0542-AFE6-BDDCF7F0F66A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69084-7CB5-8BC6-1BB7-D21FA1C8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91ABC-4E6A-1663-0F59-F075C629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0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DB65-0B9D-A24D-21FC-C8494FE9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0AA06-4C32-0001-558C-CD4C95730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EB65A-64B9-3B59-9FD3-88202267E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9759F-741A-0F20-C5B7-AFAC784E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7D78E-7850-9863-71BC-3EA01B8CD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FC9C96-B688-CCFC-48A2-77EBD407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CE08-ECEC-874E-BBF1-990E4A134F42}" type="datetime1">
              <a:rPr lang="en-US" smtClean="0"/>
              <a:t>4/30/25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B65EA-428E-274B-771C-D85CF2365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78275-7F01-920C-5E26-D6CBB7A2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8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F95C5-974C-DC43-78E1-FDE7EED5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ADEEA-3319-8EF7-C200-97146238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FEBA-30F9-A44C-93B0-B73108F2E835}" type="datetime1">
              <a:rPr lang="en-US" smtClean="0"/>
              <a:t>4/30/25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D5D80-E00D-D111-DBAE-BE3D9150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BAC2F-2887-3A5C-3C10-A0D68213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9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E775F-DCFF-17F8-F1F7-C1233B6B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7272-66AE-6040-AA51-49E525E6BE1E}" type="datetime1">
              <a:rPr lang="en-US" smtClean="0"/>
              <a:t>4/30/25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678D2-943C-5CD4-138D-3C97FE2A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264CE-F142-156B-B404-86976FEA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CB3B-2B64-E9F3-C5BC-A23C22B4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E43B-BDDA-4E96-FEC7-C7C0D8CC2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DE72E-A987-97B3-6764-0647B800F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E5729-1877-0874-5B3E-69FCEE79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73BB-1A80-0A40-8C1B-AA0195EDB0A3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7E9BD-DBE4-AFE7-0C12-94B9CCB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BE269-5861-8A50-BE05-6BEBB0BC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8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DF79-639A-D3B4-02B9-0D7B94A8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FA0F59-0F2E-75AB-7AD9-EDABD8CF1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6BBFD-3417-482C-9039-AD3F02897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2B17E-B3BB-243B-A7F3-1ADD0BF5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798B-E7B6-1A4E-8674-8F6DD06DDFA8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F158A-69FD-B361-87F2-7E0DB2CE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B85CB-724D-1DA3-72D3-55D4AD2A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46FAD-6B2C-4B43-8A16-6353C9D3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58CAF-4C64-070D-D7D7-C9D511889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0D61A-3B7D-A4A3-9C79-91636762C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F1123E-92EC-DE4D-95B2-506F15E1CA63}" type="datetime1">
              <a:rPr lang="en-US" smtClean="0"/>
              <a:t>4/30/25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DCCDA-2CC9-9CCD-1B08-A2559550C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DD316-2C59-04C0-6AD5-99A16DF95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68A7A-6B79-4B45-A6E3-C33CF10A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1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hart" Target="../charts/chart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6283-DE43-08F7-020C-0D9CE637E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272" y="1041400"/>
            <a:ext cx="10259455" cy="2387600"/>
          </a:xfrm>
        </p:spPr>
        <p:txBody>
          <a:bodyPr>
            <a:noAutofit/>
          </a:bodyPr>
          <a:lstStyle/>
          <a:p>
            <a:r>
              <a:rPr lang="en-US" sz="4800" dirty="0"/>
              <a:t>Rango: </a:t>
            </a:r>
            <a:br>
              <a:rPr lang="en-US" sz="4800" dirty="0"/>
            </a:br>
            <a:r>
              <a:rPr lang="en-US" sz="4800" dirty="0"/>
              <a:t>Adaptive </a:t>
            </a:r>
            <a:r>
              <a:rPr lang="en-US" sz="4800" u="sng" dirty="0"/>
              <a:t>Retrieval-Augmented Proving</a:t>
            </a:r>
            <a:r>
              <a:rPr lang="en-US" sz="4800" dirty="0"/>
              <a:t> for Automated Software Verification</a:t>
            </a:r>
          </a:p>
        </p:txBody>
      </p:sp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E575BC86-BF59-1030-6A7D-6D186E480A0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479909" flipH="1">
            <a:off x="2822868" y="4026481"/>
            <a:ext cx="2469019" cy="1909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D51E47F-6C82-DF25-7023-5B4AE7B6E4ED}"/>
              </a:ext>
            </a:extLst>
          </p:cNvPr>
          <p:cNvGrpSpPr/>
          <p:nvPr/>
        </p:nvGrpSpPr>
        <p:grpSpPr>
          <a:xfrm>
            <a:off x="7195046" y="3805881"/>
            <a:ext cx="1798594" cy="2383368"/>
            <a:chOff x="7195046" y="3805881"/>
            <a:chExt cx="1798594" cy="238336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8D925A9-3056-B678-3F64-C476CF4D3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047" y="3805881"/>
              <a:ext cx="1798593" cy="1798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A5E855-CBE5-2E49-13ED-B2C1363397D1}"/>
                </a:ext>
              </a:extLst>
            </p:cNvPr>
            <p:cNvSpPr txBox="1"/>
            <p:nvPr/>
          </p:nvSpPr>
          <p:spPr>
            <a:xfrm>
              <a:off x="7195046" y="5604474"/>
              <a:ext cx="1798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GitHub</a:t>
              </a: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9FED23E-48D7-730A-493B-3697B4DE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265" y="456625"/>
            <a:ext cx="2876086" cy="5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88DB8-137C-ED00-50F4-E7490100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10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FD31B-0EDA-9724-47CA-912F94CDE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4D79-7298-EB91-7BB2-41FFE42F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01BDBF1A-B2A7-46BA-D4CE-CB98A793D760}"/>
              </a:ext>
            </a:extLst>
          </p:cNvPr>
          <p:cNvSpPr/>
          <p:nvPr/>
        </p:nvSpPr>
        <p:spPr>
          <a:xfrm>
            <a:off x="1210589" y="1690688"/>
            <a:ext cx="9770821" cy="176869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We can prove this theorem with </a:t>
            </a:r>
            <a:r>
              <a:rPr lang="en-US" sz="2800" i="1" dirty="0">
                <a:ea typeface="Georgia"/>
                <a:cs typeface="Georgia"/>
                <a:sym typeface="Georgia"/>
              </a:rPr>
              <a:t>tactics</a:t>
            </a:r>
            <a:r>
              <a:rPr lang="en-US" sz="2800" dirty="0">
                <a:ea typeface="Georgia"/>
                <a:cs typeface="Georgia"/>
                <a:sym typeface="Georgia"/>
              </a:rPr>
              <a:t> or proof-steps.</a:t>
            </a:r>
            <a:br>
              <a:rPr lang="en-US" sz="2800" dirty="0">
                <a:ea typeface="Georgia"/>
                <a:cs typeface="Georgia"/>
                <a:sym typeface="Georgia"/>
              </a:rPr>
            </a:b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1779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01B6A-85E4-76BF-70B9-2FF052330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9725-0AC7-303F-A18A-5E11CFF9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8DAB343D-602F-617D-628F-95E0A57BDFFF}"/>
              </a:ext>
            </a:extLst>
          </p:cNvPr>
          <p:cNvSpPr/>
          <p:nvPr/>
        </p:nvSpPr>
        <p:spPr>
          <a:xfrm>
            <a:off x="1210589" y="1690688"/>
            <a:ext cx="9770821" cy="176869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We can prove this theorem with </a:t>
            </a:r>
            <a:r>
              <a:rPr lang="en-US" sz="2800" i="1" dirty="0">
                <a:ea typeface="Georgia"/>
                <a:cs typeface="Georgia"/>
                <a:sym typeface="Georgia"/>
              </a:rPr>
              <a:t>tactics</a:t>
            </a:r>
            <a:r>
              <a:rPr lang="en-US" sz="2800" dirty="0">
                <a:ea typeface="Georgia"/>
                <a:cs typeface="Georgia"/>
                <a:sym typeface="Georgia"/>
              </a:rPr>
              <a:t> or proof-steps.</a:t>
            </a:r>
            <a:br>
              <a:rPr lang="en-US" sz="2800" dirty="0">
                <a:ea typeface="Georgia"/>
                <a:cs typeface="Georgia"/>
                <a:sym typeface="Georgia"/>
              </a:rPr>
            </a:b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A tactic transforms one proof state, or goal into another</a:t>
            </a:r>
          </a:p>
        </p:txBody>
      </p:sp>
    </p:spTree>
    <p:extLst>
      <p:ext uri="{BB962C8B-B14F-4D97-AF65-F5344CB8AC3E}">
        <p14:creationId xmlns:p14="http://schemas.microsoft.com/office/powerpoint/2010/main" val="67485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376A2-50DF-D814-29BD-72261C98D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12B1-91D4-92EB-D2CA-7BF8AAB2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40F2481E-8443-FB0D-351E-9EC4D3D253DD}"/>
              </a:ext>
            </a:extLst>
          </p:cNvPr>
          <p:cNvSpPr/>
          <p:nvPr/>
        </p:nvSpPr>
        <p:spPr>
          <a:xfrm>
            <a:off x="1210589" y="1690688"/>
            <a:ext cx="9770821" cy="176869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We can prove this theorem with </a:t>
            </a:r>
            <a:r>
              <a:rPr lang="en-US" sz="2800" i="1" dirty="0">
                <a:ea typeface="Georgia"/>
                <a:cs typeface="Georgia"/>
                <a:sym typeface="Georgia"/>
              </a:rPr>
              <a:t>tactics</a:t>
            </a:r>
            <a:r>
              <a:rPr lang="en-US" sz="2800" dirty="0">
                <a:ea typeface="Georgia"/>
                <a:cs typeface="Georgia"/>
                <a:sym typeface="Georgia"/>
              </a:rPr>
              <a:t> or proof-steps.</a:t>
            </a:r>
            <a:br>
              <a:rPr lang="en-US" sz="2800" dirty="0">
                <a:ea typeface="Georgia"/>
                <a:cs typeface="Georgia"/>
                <a:sym typeface="Georgia"/>
              </a:rPr>
            </a:br>
            <a:br>
              <a:rPr lang="en-US" sz="2800" dirty="0">
                <a:ea typeface="Georgia"/>
                <a:cs typeface="Georgia"/>
                <a:sym typeface="Georgia"/>
              </a:rPr>
            </a:br>
            <a:r>
              <a:rPr lang="en-US" sz="2800" dirty="0">
                <a:ea typeface="Georgia"/>
                <a:cs typeface="Georgia"/>
                <a:sym typeface="Georgia"/>
              </a:rPr>
              <a:t>A tactic transforms one proof state, or goal into another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AE801-923D-1529-1C73-451C41936AE0}"/>
              </a:ext>
            </a:extLst>
          </p:cNvPr>
          <p:cNvSpPr txBox="1"/>
          <p:nvPr/>
        </p:nvSpPr>
        <p:spPr>
          <a:xfrm>
            <a:off x="382898" y="4457502"/>
            <a:ext cx="4927453" cy="1419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x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nat</a:t>
            </a:r>
            <a:endParaRPr lang="en-US" sz="2000" dirty="0">
              <a:solidFill>
                <a:srgbClr val="0019FF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State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⊢ eval (Anum 1) s = x – x + 1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F9B97-755B-1094-DBC4-533CF128CBEB}"/>
              </a:ext>
            </a:extLst>
          </p:cNvPr>
          <p:cNvSpPr txBox="1"/>
          <p:nvPr/>
        </p:nvSpPr>
        <p:spPr>
          <a:xfrm>
            <a:off x="1200806" y="3930869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Original Proof State</a:t>
            </a:r>
          </a:p>
        </p:txBody>
      </p:sp>
    </p:spTree>
    <p:extLst>
      <p:ext uri="{BB962C8B-B14F-4D97-AF65-F5344CB8AC3E}">
        <p14:creationId xmlns:p14="http://schemas.microsoft.com/office/powerpoint/2010/main" val="4153992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4A681-AF06-EBA8-CFE1-FD8DF2145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221D-B8C0-8080-AEA3-26AE81AD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8313613B-1093-EFEC-2062-0CE4F3D8EE25}"/>
              </a:ext>
            </a:extLst>
          </p:cNvPr>
          <p:cNvSpPr/>
          <p:nvPr/>
        </p:nvSpPr>
        <p:spPr>
          <a:xfrm>
            <a:off x="1210589" y="1690688"/>
            <a:ext cx="9770821" cy="176869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We can prove this theorem with </a:t>
            </a:r>
            <a:r>
              <a:rPr lang="en-US" sz="2800" i="1" dirty="0">
                <a:ea typeface="Georgia"/>
                <a:cs typeface="Georgia"/>
                <a:sym typeface="Georgia"/>
              </a:rPr>
              <a:t>tactics</a:t>
            </a:r>
            <a:r>
              <a:rPr lang="en-US" sz="2800" dirty="0">
                <a:ea typeface="Georgia"/>
                <a:cs typeface="Georgia"/>
                <a:sym typeface="Georgia"/>
              </a:rPr>
              <a:t> or proof-steps.</a:t>
            </a:r>
            <a:br>
              <a:rPr lang="en-US" sz="2800" dirty="0">
                <a:ea typeface="Georgia"/>
                <a:cs typeface="Georgia"/>
                <a:sym typeface="Georgia"/>
              </a:rPr>
            </a:br>
            <a:br>
              <a:rPr lang="en-US" sz="2800" dirty="0">
                <a:ea typeface="Georgia"/>
                <a:cs typeface="Georgia"/>
                <a:sym typeface="Georgia"/>
              </a:rPr>
            </a:br>
            <a:r>
              <a:rPr lang="en-US" sz="2800" dirty="0">
                <a:ea typeface="Georgia"/>
                <a:cs typeface="Georgia"/>
                <a:sym typeface="Georgia"/>
              </a:rPr>
              <a:t>A tactic transforms one proof state, or goal into another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ADF72-24A7-6DAE-3857-EA6966D82D7C}"/>
              </a:ext>
            </a:extLst>
          </p:cNvPr>
          <p:cNvSpPr txBox="1"/>
          <p:nvPr/>
        </p:nvSpPr>
        <p:spPr>
          <a:xfrm>
            <a:off x="382898" y="4457502"/>
            <a:ext cx="4927453" cy="1419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x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nat</a:t>
            </a:r>
            <a:endParaRPr lang="en-US" sz="2000" dirty="0">
              <a:solidFill>
                <a:srgbClr val="0019FF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State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⊢ eval (Anum 1) s = x – x + 1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62D5C-BB88-F897-7A14-250A2FBD9444}"/>
              </a:ext>
            </a:extLst>
          </p:cNvPr>
          <p:cNvSpPr txBox="1"/>
          <p:nvPr/>
        </p:nvSpPr>
        <p:spPr>
          <a:xfrm>
            <a:off x="1200806" y="3930869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Original Proof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87639-2A7A-4E98-73FD-1A7577C39725}"/>
              </a:ext>
            </a:extLst>
          </p:cNvPr>
          <p:cNvSpPr txBox="1"/>
          <p:nvPr/>
        </p:nvSpPr>
        <p:spPr>
          <a:xfrm>
            <a:off x="6277302" y="4808031"/>
            <a:ext cx="1335622" cy="7117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simpl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2C5F5-E37E-5F5F-CA99-5E100E5962C3}"/>
              </a:ext>
            </a:extLst>
          </p:cNvPr>
          <p:cNvSpPr txBox="1"/>
          <p:nvPr/>
        </p:nvSpPr>
        <p:spPr>
          <a:xfrm>
            <a:off x="6277302" y="4261724"/>
            <a:ext cx="1335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Tactic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F1AE35-29C5-DA24-D374-8E2192CFC63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310351" y="5163898"/>
            <a:ext cx="966951" cy="3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248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AAF33-2798-18A3-6187-342C6F327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05E4-4A40-5EE9-4A60-82F3F864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A6D24868-67F5-6B19-A30C-4BC36C1D6D68}"/>
              </a:ext>
            </a:extLst>
          </p:cNvPr>
          <p:cNvSpPr/>
          <p:nvPr/>
        </p:nvSpPr>
        <p:spPr>
          <a:xfrm>
            <a:off x="1210589" y="1690688"/>
            <a:ext cx="9770821" cy="176869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We can prove this theorem with </a:t>
            </a:r>
            <a:r>
              <a:rPr lang="en-US" sz="2800" i="1" dirty="0">
                <a:ea typeface="Georgia"/>
                <a:cs typeface="Georgia"/>
                <a:sym typeface="Georgia"/>
              </a:rPr>
              <a:t>tactics</a:t>
            </a:r>
            <a:r>
              <a:rPr lang="en-US" sz="2800" dirty="0">
                <a:ea typeface="Georgia"/>
                <a:cs typeface="Georgia"/>
                <a:sym typeface="Georgia"/>
              </a:rPr>
              <a:t> or proof-steps.</a:t>
            </a:r>
            <a:br>
              <a:rPr lang="en-US" sz="2800" dirty="0">
                <a:ea typeface="Georgia"/>
                <a:cs typeface="Georgia"/>
                <a:sym typeface="Georgia"/>
              </a:rPr>
            </a:br>
            <a:br>
              <a:rPr lang="en-US" sz="2800" dirty="0">
                <a:ea typeface="Georgia"/>
                <a:cs typeface="Georgia"/>
                <a:sym typeface="Georgia"/>
              </a:rPr>
            </a:br>
            <a:r>
              <a:rPr lang="en-US" sz="2800" dirty="0">
                <a:ea typeface="Georgia"/>
                <a:cs typeface="Georgia"/>
                <a:sym typeface="Georgia"/>
              </a:rPr>
              <a:t>A tactic transforms one proof state, or goal into another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9D2CC-97A4-5139-CB93-B3287621DF9C}"/>
              </a:ext>
            </a:extLst>
          </p:cNvPr>
          <p:cNvSpPr txBox="1"/>
          <p:nvPr/>
        </p:nvSpPr>
        <p:spPr>
          <a:xfrm>
            <a:off x="382898" y="4457502"/>
            <a:ext cx="4927453" cy="1419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x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nat</a:t>
            </a:r>
            <a:endParaRPr lang="en-US" sz="2000" dirty="0">
              <a:solidFill>
                <a:srgbClr val="0019FF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State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⊢ eval (Anum 1) s = x – x + 1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F406F-CE50-99C9-7BFE-0B0E6BAFA89F}"/>
              </a:ext>
            </a:extLst>
          </p:cNvPr>
          <p:cNvSpPr txBox="1"/>
          <p:nvPr/>
        </p:nvSpPr>
        <p:spPr>
          <a:xfrm>
            <a:off x="1200806" y="3930869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Original Proof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5E2E9-E6ED-48D0-71AF-CA5D417E62A5}"/>
              </a:ext>
            </a:extLst>
          </p:cNvPr>
          <p:cNvSpPr txBox="1"/>
          <p:nvPr/>
        </p:nvSpPr>
        <p:spPr>
          <a:xfrm>
            <a:off x="6277302" y="4808031"/>
            <a:ext cx="1335622" cy="7117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simpl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7AC3F-702F-8C4B-9E2D-42990DBF7C3E}"/>
              </a:ext>
            </a:extLst>
          </p:cNvPr>
          <p:cNvSpPr txBox="1"/>
          <p:nvPr/>
        </p:nvSpPr>
        <p:spPr>
          <a:xfrm>
            <a:off x="8321563" y="4454089"/>
            <a:ext cx="2841150" cy="1419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x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nat</a:t>
            </a:r>
            <a:endParaRPr lang="en-US" sz="2000" dirty="0">
              <a:solidFill>
                <a:srgbClr val="0019FF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</a:t>
            </a: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State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⊢ 1 = x – x + 1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1BB17-8EB2-27BA-8BAA-EC0EABA2EAA0}"/>
              </a:ext>
            </a:extLst>
          </p:cNvPr>
          <p:cNvSpPr txBox="1"/>
          <p:nvPr/>
        </p:nvSpPr>
        <p:spPr>
          <a:xfrm>
            <a:off x="8200696" y="3873802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New Proof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AF367-F919-A059-61F9-327C4A0C818B}"/>
              </a:ext>
            </a:extLst>
          </p:cNvPr>
          <p:cNvSpPr txBox="1"/>
          <p:nvPr/>
        </p:nvSpPr>
        <p:spPr>
          <a:xfrm>
            <a:off x="6128259" y="4261724"/>
            <a:ext cx="1335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Tactic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340DE5-9AD8-4B0F-D840-0D83F03BECE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310351" y="5163898"/>
            <a:ext cx="966951" cy="3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7477B7-956A-DCAE-59ED-F9149A3A861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612924" y="5163898"/>
            <a:ext cx="7086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33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4AD1-65ED-A977-F977-E666D023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7934A-6F70-1235-B8A0-583FEB49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15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51DA11B9-6F30-FD09-6FE4-823037B9F978}"/>
              </a:ext>
            </a:extLst>
          </p:cNvPr>
          <p:cNvSpPr/>
          <p:nvPr/>
        </p:nvSpPr>
        <p:spPr>
          <a:xfrm>
            <a:off x="348742" y="1841939"/>
            <a:ext cx="5284802" cy="1587061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A </a:t>
            </a:r>
            <a:r>
              <a:rPr lang="en-US" sz="2800" i="1" dirty="0">
                <a:ea typeface="Georgia"/>
                <a:cs typeface="Georgia"/>
                <a:sym typeface="Georgia"/>
              </a:rPr>
              <a:t>proof</a:t>
            </a:r>
            <a:r>
              <a:rPr lang="en-US" sz="2800" dirty="0">
                <a:ea typeface="Georgia"/>
                <a:cs typeface="Georgia"/>
                <a:sym typeface="Georgia"/>
              </a:rPr>
              <a:t> is a sequence of tactics that leads to an empty proof state.</a:t>
            </a:r>
          </a:p>
        </p:txBody>
      </p:sp>
    </p:spTree>
    <p:extLst>
      <p:ext uri="{BB962C8B-B14F-4D97-AF65-F5344CB8AC3E}">
        <p14:creationId xmlns:p14="http://schemas.microsoft.com/office/powerpoint/2010/main" val="2789674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957D-996B-8DD7-9D17-2E4CC38C8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90BF-B05B-EBC2-24B8-5AF9A0FF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DDE4C-05EB-8F34-3CCF-C1139FA0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16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A078F8D7-D6A6-B1D1-496A-D4674D13FCA3}"/>
              </a:ext>
            </a:extLst>
          </p:cNvPr>
          <p:cNvSpPr/>
          <p:nvPr/>
        </p:nvSpPr>
        <p:spPr>
          <a:xfrm>
            <a:off x="348742" y="1841939"/>
            <a:ext cx="5284802" cy="1587061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A </a:t>
            </a:r>
            <a:r>
              <a:rPr lang="en-US" sz="2800" i="1" dirty="0">
                <a:ea typeface="Georgia"/>
                <a:cs typeface="Georgia"/>
                <a:sym typeface="Georgia"/>
              </a:rPr>
              <a:t>proof</a:t>
            </a:r>
            <a:r>
              <a:rPr lang="en-US" sz="2800" dirty="0">
                <a:ea typeface="Georgia"/>
                <a:cs typeface="Georgia"/>
                <a:sym typeface="Georgia"/>
              </a:rPr>
              <a:t> is a sequence of tactics that leads to an empty proof state.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62BAB-35A7-6DEE-63DE-8614AC3A9755}"/>
              </a:ext>
            </a:extLst>
          </p:cNvPr>
          <p:cNvSpPr txBox="1"/>
          <p:nvPr/>
        </p:nvSpPr>
        <p:spPr>
          <a:xfrm>
            <a:off x="6096000" y="1408482"/>
            <a:ext cx="5433848" cy="531299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Theorem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cfold_correct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 err="1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forall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(a : </a:t>
            </a:r>
            <a:r>
              <a:rPr lang="en-US" sz="2000" dirty="0" err="1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Aexp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) (s : </a:t>
            </a:r>
            <a:r>
              <a:rPr lang="en-US" sz="2000" dirty="0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State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),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eval (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cfold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a) s = eval a 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Proof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intros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a 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induction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- 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reflexivity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- 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reflexivity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- </a:t>
            </a:r>
            <a:r>
              <a:rPr lang="en-US" sz="2000" dirty="0" err="1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simpl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  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destruct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(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cfold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a1) </a:t>
            </a:r>
            <a:r>
              <a:rPr lang="en-US" sz="2000" dirty="0">
                <a:solidFill>
                  <a:srgbClr val="FF4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eqn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:E1;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  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destruct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(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cfold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a2) </a:t>
            </a:r>
            <a:r>
              <a:rPr lang="en-US" sz="2000" dirty="0">
                <a:solidFill>
                  <a:srgbClr val="FF4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eqn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:E2;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  </a:t>
            </a:r>
            <a:r>
              <a:rPr lang="en-US" sz="2000" dirty="0">
                <a:solidFill>
                  <a:srgbClr val="FF4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try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(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simpl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>
                <a:solidFill>
                  <a:srgbClr val="FF4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in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*);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  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auto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Qed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2508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D3CD-0AF7-16F3-08AB-E062CF657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0BA8-F1E0-9AA5-2B86-919F9EDF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D613F-3322-3CC7-77EB-A6562F77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4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0532-D007-8CC0-7501-FC9A4523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7983C-4D1E-67B6-3B10-9B4E5DA2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18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AF00DDC8-4982-6758-33E4-A342D786769A}"/>
              </a:ext>
            </a:extLst>
          </p:cNvPr>
          <p:cNvSpPr/>
          <p:nvPr/>
        </p:nvSpPr>
        <p:spPr>
          <a:xfrm>
            <a:off x="3364260" y="1690689"/>
            <a:ext cx="5463479" cy="104200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It helps catch bugs!</a:t>
            </a:r>
          </a:p>
        </p:txBody>
      </p:sp>
    </p:spTree>
    <p:extLst>
      <p:ext uri="{BB962C8B-B14F-4D97-AF65-F5344CB8AC3E}">
        <p14:creationId xmlns:p14="http://schemas.microsoft.com/office/powerpoint/2010/main" val="410271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4CC7D-9F45-DF12-5DAF-C3FD46C24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A581-1DD1-C8F0-89D5-15400934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98182-5518-6B6D-EA1C-83BE3998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19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025CB34B-8687-AF17-3EBC-EBE28EF91B73}"/>
              </a:ext>
            </a:extLst>
          </p:cNvPr>
          <p:cNvSpPr/>
          <p:nvPr/>
        </p:nvSpPr>
        <p:spPr>
          <a:xfrm>
            <a:off x="3364260" y="1690689"/>
            <a:ext cx="5463479" cy="104200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It helps catch bugs!</a:t>
            </a:r>
          </a:p>
        </p:txBody>
      </p:sp>
      <p:sp>
        <p:nvSpPr>
          <p:cNvPr id="10" name="Google Shape;144;p21">
            <a:extLst>
              <a:ext uri="{FF2B5EF4-FFF2-40B4-BE49-F238E27FC236}">
                <a16:creationId xmlns:a16="http://schemas.microsoft.com/office/drawing/2014/main" id="{DE09B48C-90E2-1B95-27E9-E86F785099AA}"/>
              </a:ext>
            </a:extLst>
          </p:cNvPr>
          <p:cNvSpPr/>
          <p:nvPr/>
        </p:nvSpPr>
        <p:spPr>
          <a:xfrm>
            <a:off x="4866290" y="3274530"/>
            <a:ext cx="6978869" cy="203981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ea typeface="Georgia"/>
                <a:cs typeface="Georgia"/>
                <a:sym typeface="Georgia"/>
              </a:rPr>
              <a:t>Compcert</a:t>
            </a:r>
            <a:r>
              <a:rPr lang="en-US" sz="2800" dirty="0">
                <a:ea typeface="Georgia"/>
                <a:cs typeface="Georgia"/>
                <a:sym typeface="Georgia"/>
              </a:rPr>
              <a:t> is a formally verified C Compiler.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2646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11304A-6C3A-7A92-0D14-095D28719E52}"/>
              </a:ext>
            </a:extLst>
          </p:cNvPr>
          <p:cNvGrpSpPr/>
          <p:nvPr/>
        </p:nvGrpSpPr>
        <p:grpSpPr>
          <a:xfrm>
            <a:off x="465094" y="432487"/>
            <a:ext cx="2320096" cy="2661671"/>
            <a:chOff x="1157073" y="383060"/>
            <a:chExt cx="2088292" cy="239574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3A4A432-FB00-DF93-AFE4-170A3F890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6546" y="383060"/>
              <a:ext cx="2009346" cy="200934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0E7240-A0EC-57E0-0A6E-850E9CB5F583}"/>
                </a:ext>
              </a:extLst>
            </p:cNvPr>
            <p:cNvSpPr txBox="1"/>
            <p:nvPr/>
          </p:nvSpPr>
          <p:spPr>
            <a:xfrm>
              <a:off x="1157073" y="2392406"/>
              <a:ext cx="2088292" cy="386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Nuno Saavedra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40E27-BC2F-F4B5-EAB1-B0F549214E77}"/>
              </a:ext>
            </a:extLst>
          </p:cNvPr>
          <p:cNvGrpSpPr/>
          <p:nvPr/>
        </p:nvGrpSpPr>
        <p:grpSpPr>
          <a:xfrm>
            <a:off x="3455704" y="432487"/>
            <a:ext cx="2245962" cy="2661529"/>
            <a:chOff x="3600900" y="385324"/>
            <a:chExt cx="2495100" cy="295676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FE380CE-748E-1525-E83D-5D85A8468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900" y="385324"/>
              <a:ext cx="2495100" cy="24951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BA7309-94F7-FC00-B6A9-F094D9615876}"/>
                </a:ext>
              </a:extLst>
            </p:cNvPr>
            <p:cNvSpPr txBox="1"/>
            <p:nvPr/>
          </p:nvSpPr>
          <p:spPr>
            <a:xfrm>
              <a:off x="3600900" y="2880424"/>
              <a:ext cx="249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Pedro Carrott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EFA9C3-565F-AA6E-0697-A6A20C85AC34}"/>
              </a:ext>
            </a:extLst>
          </p:cNvPr>
          <p:cNvGrpSpPr/>
          <p:nvPr/>
        </p:nvGrpSpPr>
        <p:grpSpPr>
          <a:xfrm>
            <a:off x="6339983" y="348799"/>
            <a:ext cx="2048519" cy="2699147"/>
            <a:chOff x="6391892" y="229404"/>
            <a:chExt cx="2415503" cy="33607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E143D8-DB6A-71C6-901E-27A77E86F413}"/>
                </a:ext>
              </a:extLst>
            </p:cNvPr>
            <p:cNvSpPr txBox="1"/>
            <p:nvPr/>
          </p:nvSpPr>
          <p:spPr>
            <a:xfrm>
              <a:off x="6391892" y="3128486"/>
              <a:ext cx="2415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Kevin Fisher</a:t>
              </a:r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96F5105-5263-421A-3A0A-8DF7C51C0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2488" y="229404"/>
              <a:ext cx="2174312" cy="289908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2AD9ED-CE1A-539B-4F49-E6CBB958E365}"/>
              </a:ext>
            </a:extLst>
          </p:cNvPr>
          <p:cNvGrpSpPr/>
          <p:nvPr/>
        </p:nvGrpSpPr>
        <p:grpSpPr>
          <a:xfrm>
            <a:off x="8890250" y="348799"/>
            <a:ext cx="2647999" cy="2644169"/>
            <a:chOff x="8659084" y="348799"/>
            <a:chExt cx="2879166" cy="2875002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38E57ED-E38B-E180-407E-0FD2758A81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8477" y="348799"/>
              <a:ext cx="2280380" cy="24133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04E4A5-A4E2-3CB4-C4CE-01D9FFFCE09D}"/>
                </a:ext>
              </a:extLst>
            </p:cNvPr>
            <p:cNvSpPr txBox="1"/>
            <p:nvPr/>
          </p:nvSpPr>
          <p:spPr>
            <a:xfrm>
              <a:off x="8659084" y="2762136"/>
              <a:ext cx="28791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Alex Sanchez-Stern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7C5436-B7A0-EFC9-A955-36017F7DAF91}"/>
              </a:ext>
            </a:extLst>
          </p:cNvPr>
          <p:cNvGrpSpPr/>
          <p:nvPr/>
        </p:nvGrpSpPr>
        <p:grpSpPr>
          <a:xfrm>
            <a:off x="423058" y="3352076"/>
            <a:ext cx="2491877" cy="2953542"/>
            <a:chOff x="508949" y="3296395"/>
            <a:chExt cx="2491877" cy="2953542"/>
          </a:xfrm>
        </p:grpSpPr>
        <p:pic>
          <p:nvPicPr>
            <p:cNvPr id="17" name="Picture 16" descr="A person smiling at the camera&#10;&#10;AI-generated content may be incorrect.">
              <a:extLst>
                <a:ext uri="{FF2B5EF4-FFF2-40B4-BE49-F238E27FC236}">
                  <a16:creationId xmlns:a16="http://schemas.microsoft.com/office/drawing/2014/main" id="{F8FD2473-1EB4-82CE-51D4-98A84CB1C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949" y="3296395"/>
              <a:ext cx="2491877" cy="2491877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38C11C-BDA1-6E5A-4C4D-C6EC6A8C82CF}"/>
                </a:ext>
              </a:extLst>
            </p:cNvPr>
            <p:cNvSpPr txBox="1"/>
            <p:nvPr/>
          </p:nvSpPr>
          <p:spPr>
            <a:xfrm>
              <a:off x="594839" y="5788272"/>
              <a:ext cx="2320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Yuriy Brun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E66B8B-769D-6FED-0208-ABB06DB769AA}"/>
              </a:ext>
            </a:extLst>
          </p:cNvPr>
          <p:cNvGrpSpPr/>
          <p:nvPr/>
        </p:nvGrpSpPr>
        <p:grpSpPr>
          <a:xfrm>
            <a:off x="3360778" y="3429000"/>
            <a:ext cx="2453167" cy="2876618"/>
            <a:chOff x="3335558" y="3429000"/>
            <a:chExt cx="2674551" cy="3136216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CA31290E-9C60-50B1-02A3-E57BAF015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5558" y="3429000"/>
              <a:ext cx="2674551" cy="267455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038CD0-19EE-3E06-854A-88E9D8AD4643}"/>
                </a:ext>
              </a:extLst>
            </p:cNvPr>
            <p:cNvSpPr txBox="1"/>
            <p:nvPr/>
          </p:nvSpPr>
          <p:spPr>
            <a:xfrm>
              <a:off x="3418637" y="6103551"/>
              <a:ext cx="2320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Joao F. Ferreira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9D2CB5-5802-E10B-B2D7-788320F91886}"/>
              </a:ext>
            </a:extLst>
          </p:cNvPr>
          <p:cNvGrpSpPr/>
          <p:nvPr/>
        </p:nvGrpSpPr>
        <p:grpSpPr>
          <a:xfrm>
            <a:off x="6123072" y="3375981"/>
            <a:ext cx="2600229" cy="3037567"/>
            <a:chOff x="6474776" y="3852316"/>
            <a:chExt cx="2320096" cy="2710318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DAB7374A-16AA-065D-F897-E1FC229A7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565" y="3852316"/>
              <a:ext cx="2048519" cy="22512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B09147-3303-08C8-7F7E-E13E3B3E3C49}"/>
                </a:ext>
              </a:extLst>
            </p:cNvPr>
            <p:cNvSpPr txBox="1"/>
            <p:nvPr/>
          </p:nvSpPr>
          <p:spPr>
            <a:xfrm>
              <a:off x="6474776" y="6100969"/>
              <a:ext cx="2320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Sorin Lerner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2451A2-2A72-319E-422B-EB5CB800E27F}"/>
              </a:ext>
            </a:extLst>
          </p:cNvPr>
          <p:cNvGrpSpPr/>
          <p:nvPr/>
        </p:nvGrpSpPr>
        <p:grpSpPr>
          <a:xfrm>
            <a:off x="8993718" y="3375980"/>
            <a:ext cx="2544531" cy="3033505"/>
            <a:chOff x="9060792" y="3460006"/>
            <a:chExt cx="2477457" cy="295354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511B6680-CF9F-EE6B-6E16-7B54003E3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792" y="3460006"/>
              <a:ext cx="2477457" cy="24918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341B30-A1B7-9D5F-E3EE-A587B00E37E8}"/>
                </a:ext>
              </a:extLst>
            </p:cNvPr>
            <p:cNvSpPr txBox="1"/>
            <p:nvPr/>
          </p:nvSpPr>
          <p:spPr>
            <a:xfrm>
              <a:off x="9139472" y="5951883"/>
              <a:ext cx="2320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Emily First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21FC0-2B4D-F422-162B-51136336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96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AC42-89B4-B418-1BA5-115E2F42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42DA-2219-0B6C-D152-82248A6D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EA7F5-BD9D-00C9-7AC1-DAA0EDAB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20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2DC18439-2EF9-A579-D763-D952899DCC06}"/>
              </a:ext>
            </a:extLst>
          </p:cNvPr>
          <p:cNvSpPr/>
          <p:nvPr/>
        </p:nvSpPr>
        <p:spPr>
          <a:xfrm>
            <a:off x="3364260" y="1690689"/>
            <a:ext cx="5463479" cy="104200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It helps catch bugs!</a:t>
            </a:r>
          </a:p>
        </p:txBody>
      </p:sp>
      <p:sp>
        <p:nvSpPr>
          <p:cNvPr id="10" name="Google Shape;144;p21">
            <a:extLst>
              <a:ext uri="{FF2B5EF4-FFF2-40B4-BE49-F238E27FC236}">
                <a16:creationId xmlns:a16="http://schemas.microsoft.com/office/drawing/2014/main" id="{B99D88F7-7865-7E67-A5D4-BCD93AC38A34}"/>
              </a:ext>
            </a:extLst>
          </p:cNvPr>
          <p:cNvSpPr/>
          <p:nvPr/>
        </p:nvSpPr>
        <p:spPr>
          <a:xfrm>
            <a:off x="4866290" y="3274530"/>
            <a:ext cx="6978869" cy="203981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ea typeface="Georgia"/>
                <a:cs typeface="Georgia"/>
                <a:sym typeface="Georgia"/>
              </a:rPr>
              <a:t>Compcert</a:t>
            </a:r>
            <a:r>
              <a:rPr lang="en-US" sz="2800" dirty="0">
                <a:ea typeface="Georgia"/>
                <a:cs typeface="Georgia"/>
                <a:sym typeface="Georgia"/>
              </a:rPr>
              <a:t> is a formally verified C Compiler.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93A55-D378-6BE2-AE58-AC7020A2D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74" y="2916488"/>
            <a:ext cx="40640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05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5776D-D421-E99B-AB54-0E0F200D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85EF-CBCE-0768-5DEC-EAD7A82D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Formal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C6903-4A80-90A3-71DE-83AE7FC5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21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EADF014E-1FA9-0C27-CC21-25F68F0D679A}"/>
              </a:ext>
            </a:extLst>
          </p:cNvPr>
          <p:cNvSpPr/>
          <p:nvPr/>
        </p:nvSpPr>
        <p:spPr>
          <a:xfrm>
            <a:off x="3364260" y="1690689"/>
            <a:ext cx="5463479" cy="104200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It helps catch bugs!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1E726655-5C5E-8D3B-2BD0-B019412A9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74" y="2916488"/>
            <a:ext cx="40640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44;p21">
            <a:extLst>
              <a:ext uri="{FF2B5EF4-FFF2-40B4-BE49-F238E27FC236}">
                <a16:creationId xmlns:a16="http://schemas.microsoft.com/office/drawing/2014/main" id="{FD6D196D-0737-86C0-6064-A373A7E66331}"/>
              </a:ext>
            </a:extLst>
          </p:cNvPr>
          <p:cNvSpPr/>
          <p:nvPr/>
        </p:nvSpPr>
        <p:spPr>
          <a:xfrm>
            <a:off x="4866290" y="3274530"/>
            <a:ext cx="6978869" cy="203981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ea typeface="Georgia"/>
                <a:cs typeface="Georgia"/>
                <a:sym typeface="Georgia"/>
              </a:rPr>
              <a:t>Compcert</a:t>
            </a:r>
            <a:r>
              <a:rPr lang="en-US" sz="2800" dirty="0">
                <a:ea typeface="Georgia"/>
                <a:cs typeface="Georgia"/>
                <a:sym typeface="Georgia"/>
              </a:rPr>
              <a:t> is a formally verified C Compiler.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ea typeface="Georgia"/>
                <a:cs typeface="Georgia"/>
                <a:sym typeface="Georgia"/>
              </a:rPr>
              <a:t>Compcert</a:t>
            </a:r>
            <a:r>
              <a:rPr lang="en-US" sz="2800" dirty="0">
                <a:ea typeface="Georgia"/>
                <a:cs typeface="Georgia"/>
                <a:sym typeface="Georgia"/>
              </a:rPr>
              <a:t> had no bugs. </a:t>
            </a:r>
          </a:p>
        </p:txBody>
      </p:sp>
    </p:spTree>
    <p:extLst>
      <p:ext uri="{BB962C8B-B14F-4D97-AF65-F5344CB8AC3E}">
        <p14:creationId xmlns:p14="http://schemas.microsoft.com/office/powerpoint/2010/main" val="1752613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2270-9DCB-AC8C-F632-0630C33E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are a Huge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0AAB6-A717-0C32-FA9D-9C066BF0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22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6A7DFB16-2BF5-5583-F795-EF1396A2ABB4}"/>
              </a:ext>
            </a:extLst>
          </p:cNvPr>
          <p:cNvSpPr/>
          <p:nvPr/>
        </p:nvSpPr>
        <p:spPr>
          <a:xfrm>
            <a:off x="1001347" y="1932427"/>
            <a:ext cx="10189305" cy="139935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CISQ estimated the cost of bad software to be $2.41 trillion in 2022 </a:t>
            </a:r>
          </a:p>
        </p:txBody>
      </p:sp>
    </p:spTree>
    <p:extLst>
      <p:ext uri="{BB962C8B-B14F-4D97-AF65-F5344CB8AC3E}">
        <p14:creationId xmlns:p14="http://schemas.microsoft.com/office/powerpoint/2010/main" val="207745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10AB9-EB8E-9A09-1FB8-3A63CBAE6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A223-E710-A175-39EE-CE49EA6C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are a Huge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85AEA-2709-DCDD-D891-617396B6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23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F8480B5F-4E05-D766-1364-033B93E9D094}"/>
              </a:ext>
            </a:extLst>
          </p:cNvPr>
          <p:cNvSpPr/>
          <p:nvPr/>
        </p:nvSpPr>
        <p:spPr>
          <a:xfrm>
            <a:off x="1001347" y="1932427"/>
            <a:ext cx="10189305" cy="139935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CISQ estimated the cost of bad software to be $2.41 trillion in 2022 </a:t>
            </a:r>
          </a:p>
        </p:txBody>
      </p:sp>
      <p:sp>
        <p:nvSpPr>
          <p:cNvPr id="6" name="Google Shape;144;p21">
            <a:extLst>
              <a:ext uri="{FF2B5EF4-FFF2-40B4-BE49-F238E27FC236}">
                <a16:creationId xmlns:a16="http://schemas.microsoft.com/office/drawing/2014/main" id="{E772283C-6194-0AD4-EC9A-CE5CEF841CAC}"/>
              </a:ext>
            </a:extLst>
          </p:cNvPr>
          <p:cNvSpPr/>
          <p:nvPr/>
        </p:nvSpPr>
        <p:spPr>
          <a:xfrm>
            <a:off x="1001346" y="3808524"/>
            <a:ext cx="10189305" cy="139935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Of this, CISQ attributed $607 billion to finding and fixing bugs</a:t>
            </a:r>
          </a:p>
        </p:txBody>
      </p:sp>
    </p:spTree>
    <p:extLst>
      <p:ext uri="{BB962C8B-B14F-4D97-AF65-F5344CB8AC3E}">
        <p14:creationId xmlns:p14="http://schemas.microsoft.com/office/powerpoint/2010/main" val="3702219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02EE-A43F-CEC5-814F-5D381DEE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don’t we verify everything?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3A2CF-E387-EFBD-FFCA-B9743D99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70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4839-35C6-60A8-D868-24CD31550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B8E-4CE5-6A68-C2AB-BED10C2D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don’t we verify everything?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ACD00-80E3-E367-873B-CEFC2176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25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0941B0CA-550F-FC71-61F9-2DCEBC5060AA}"/>
              </a:ext>
            </a:extLst>
          </p:cNvPr>
          <p:cNvSpPr/>
          <p:nvPr/>
        </p:nvSpPr>
        <p:spPr>
          <a:xfrm>
            <a:off x="2192123" y="2112580"/>
            <a:ext cx="7807754" cy="2984938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Verification is expensive!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95647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FDD5-12D8-9CC9-EB2A-75C56A4E0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2A4C-DC1B-D465-D52D-7FAD12C5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don’t we verify everything?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73C5-B29E-8458-0202-725781B0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26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A6759D56-2A54-6972-FB11-CD78F8AB693C}"/>
              </a:ext>
            </a:extLst>
          </p:cNvPr>
          <p:cNvSpPr/>
          <p:nvPr/>
        </p:nvSpPr>
        <p:spPr>
          <a:xfrm>
            <a:off x="2192123" y="2112580"/>
            <a:ext cx="7807754" cy="2984938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Verification is expensive!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ea typeface="Georgia"/>
                <a:cs typeface="Georgia"/>
                <a:sym typeface="Georgia"/>
              </a:rPr>
              <a:t>Compcert</a:t>
            </a:r>
            <a:r>
              <a:rPr lang="en-US" sz="2800" dirty="0">
                <a:ea typeface="Georgia"/>
                <a:cs typeface="Georgia"/>
                <a:sym typeface="Georgia"/>
              </a:rPr>
              <a:t> required 3 person-years to verify.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16175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D5258-F4EE-9103-1830-337A77703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2F16-DB14-8E73-22D0-7AC501F2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don’t we verify everything?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46B14-76E2-C22C-36A6-086DE172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27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D84BCB30-CB61-4111-DFFB-256BFCD24C0A}"/>
              </a:ext>
            </a:extLst>
          </p:cNvPr>
          <p:cNvSpPr/>
          <p:nvPr/>
        </p:nvSpPr>
        <p:spPr>
          <a:xfrm>
            <a:off x="2192123" y="2112580"/>
            <a:ext cx="7807754" cy="2984938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Verification is expensive!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ea typeface="Georgia"/>
                <a:cs typeface="Georgia"/>
                <a:sym typeface="Georgia"/>
              </a:rPr>
              <a:t>Compcert</a:t>
            </a:r>
            <a:r>
              <a:rPr lang="en-US" sz="2800" dirty="0">
                <a:ea typeface="Georgia"/>
                <a:cs typeface="Georgia"/>
                <a:sym typeface="Georgia"/>
              </a:rPr>
              <a:t> required 3 person-years to verify.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It has 8x more lines of proof than lines of code.</a:t>
            </a:r>
          </a:p>
        </p:txBody>
      </p:sp>
    </p:spTree>
    <p:extLst>
      <p:ext uri="{BB962C8B-B14F-4D97-AF65-F5344CB8AC3E}">
        <p14:creationId xmlns:p14="http://schemas.microsoft.com/office/powerpoint/2010/main" val="411404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97E6-0B90-948B-BF56-9E72DE30A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06D2-D8A1-025D-96CF-32EEB400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Proofs Easier?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99ACC-EFAB-711F-3207-4D42EEC5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28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C4E8F2D1-EC3C-F0FA-A88D-17A20CB257EC}"/>
              </a:ext>
            </a:extLst>
          </p:cNvPr>
          <p:cNvSpPr/>
          <p:nvPr/>
        </p:nvSpPr>
        <p:spPr>
          <a:xfrm>
            <a:off x="3748430" y="1765738"/>
            <a:ext cx="4695139" cy="134893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More automation!</a:t>
            </a:r>
          </a:p>
        </p:txBody>
      </p:sp>
    </p:spTree>
    <p:extLst>
      <p:ext uri="{BB962C8B-B14F-4D97-AF65-F5344CB8AC3E}">
        <p14:creationId xmlns:p14="http://schemas.microsoft.com/office/powerpoint/2010/main" val="3496685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75077-3036-4188-58F4-0B3584F99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F196-5688-9199-06CF-111BF18E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Proofs Easier?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DDA03-704A-BD88-112E-4AB69D01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29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5110AD3A-284A-3FFB-0569-CA7F91E2AB61}"/>
              </a:ext>
            </a:extLst>
          </p:cNvPr>
          <p:cNvSpPr/>
          <p:nvPr/>
        </p:nvSpPr>
        <p:spPr>
          <a:xfrm>
            <a:off x="3748430" y="1765738"/>
            <a:ext cx="4695139" cy="134893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More automation!</a:t>
            </a:r>
          </a:p>
        </p:txBody>
      </p:sp>
      <p:sp>
        <p:nvSpPr>
          <p:cNvPr id="6" name="Google Shape;144;p21">
            <a:extLst>
              <a:ext uri="{FF2B5EF4-FFF2-40B4-BE49-F238E27FC236}">
                <a16:creationId xmlns:a16="http://schemas.microsoft.com/office/drawing/2014/main" id="{22181CF4-7EB6-8397-4B8A-9185F3970E19}"/>
              </a:ext>
            </a:extLst>
          </p:cNvPr>
          <p:cNvSpPr/>
          <p:nvPr/>
        </p:nvSpPr>
        <p:spPr>
          <a:xfrm>
            <a:off x="2606564" y="3743324"/>
            <a:ext cx="6978869" cy="203981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People have worked hard on…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Symbolic Approaches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Neural Approach</a:t>
            </a:r>
          </a:p>
        </p:txBody>
      </p:sp>
    </p:spTree>
    <p:extLst>
      <p:ext uri="{BB962C8B-B14F-4D97-AF65-F5344CB8AC3E}">
        <p14:creationId xmlns:p14="http://schemas.microsoft.com/office/powerpoint/2010/main" val="315995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E9D9-E1F8-4107-5729-88B6A2AC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Verification in </a:t>
            </a:r>
            <a:r>
              <a:rPr lang="en-US" dirty="0" err="1"/>
              <a:t>Rocq</a:t>
            </a:r>
            <a:endParaRPr lang="en-US" dirty="0"/>
          </a:p>
        </p:txBody>
      </p:sp>
      <p:sp>
        <p:nvSpPr>
          <p:cNvPr id="7" name="Google Shape;144;p21">
            <a:extLst>
              <a:ext uri="{FF2B5EF4-FFF2-40B4-BE49-F238E27FC236}">
                <a16:creationId xmlns:a16="http://schemas.microsoft.com/office/drawing/2014/main" id="{BCDD2F96-57CB-D90C-2538-C704428DB665}"/>
              </a:ext>
            </a:extLst>
          </p:cNvPr>
          <p:cNvSpPr/>
          <p:nvPr/>
        </p:nvSpPr>
        <p:spPr>
          <a:xfrm>
            <a:off x="1748518" y="2251102"/>
            <a:ext cx="8694964" cy="2355795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ea typeface="Georgia"/>
                <a:cs typeface="Georgia"/>
                <a:sym typeface="Georgia"/>
              </a:rPr>
              <a:t>Rocq</a:t>
            </a:r>
            <a:r>
              <a:rPr lang="en-US" sz="2800" dirty="0">
                <a:ea typeface="Georgia"/>
                <a:cs typeface="Georgia"/>
                <a:sym typeface="Georgia"/>
              </a:rPr>
              <a:t> is a tool for writing </a:t>
            </a:r>
            <a:r>
              <a:rPr lang="en-US" sz="2800" i="1" dirty="0">
                <a:ea typeface="Georgia"/>
                <a:cs typeface="Georgia"/>
                <a:sym typeface="Georgia"/>
              </a:rPr>
              <a:t>mechanized proofs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i="1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It is especially good for proving properties of programs.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86D471-6896-9FA1-1D5D-6361D449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57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69AA0-D912-975C-660D-799DD13E2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0DF4-E0D5-23D4-DDD2-AC32258F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Frontier: LLMs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F37C80-DCB3-778A-7CF2-522E066B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76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5BE0F-210A-C2EB-4CA8-CB04C90C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98BE-40A2-27DD-E36C-1C4CC455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Frontier: LLMs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D72BE68-E61F-735F-1F50-107C8D34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31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E5DFC3-DF4C-E95A-102A-63C5CD46D052}"/>
              </a:ext>
            </a:extLst>
          </p:cNvPr>
          <p:cNvGrpSpPr/>
          <p:nvPr/>
        </p:nvGrpSpPr>
        <p:grpSpPr>
          <a:xfrm>
            <a:off x="173291" y="1785630"/>
            <a:ext cx="5828547" cy="3970450"/>
            <a:chOff x="1294680" y="2136394"/>
            <a:chExt cx="4921735" cy="2309875"/>
          </a:xfrm>
        </p:grpSpPr>
        <p:sp>
          <p:nvSpPr>
            <p:cNvPr id="17" name="Google Shape;144;p21">
              <a:extLst>
                <a:ext uri="{FF2B5EF4-FFF2-40B4-BE49-F238E27FC236}">
                  <a16:creationId xmlns:a16="http://schemas.microsoft.com/office/drawing/2014/main" id="{9B88ADA6-CF02-C7A8-740F-FAF655B77F3C}"/>
                </a:ext>
              </a:extLst>
            </p:cNvPr>
            <p:cNvSpPr/>
            <p:nvPr/>
          </p:nvSpPr>
          <p:spPr>
            <a:xfrm>
              <a:off x="1294680" y="2136394"/>
              <a:ext cx="4921735" cy="2309875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412A4-C037-4DED-2004-C4B74D597CA1}"/>
                </a:ext>
              </a:extLst>
            </p:cNvPr>
            <p:cNvSpPr txBox="1"/>
            <p:nvPr/>
          </p:nvSpPr>
          <p:spPr>
            <a:xfrm>
              <a:off x="2423160" y="2320290"/>
              <a:ext cx="2526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Why?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646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7B34F-EF24-02EC-ACBE-D82D43A8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0A05-E9E6-349D-7BEC-7A24DEA9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Frontier: LLMs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1411AE-2E21-6A85-824A-D886B127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32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5E6B7C-7F88-80D7-3B52-C2D2507A6B9B}"/>
              </a:ext>
            </a:extLst>
          </p:cNvPr>
          <p:cNvGrpSpPr/>
          <p:nvPr/>
        </p:nvGrpSpPr>
        <p:grpSpPr>
          <a:xfrm>
            <a:off x="173291" y="1785630"/>
            <a:ext cx="5828547" cy="3970450"/>
            <a:chOff x="1294680" y="2136394"/>
            <a:chExt cx="4921735" cy="2309875"/>
          </a:xfrm>
        </p:grpSpPr>
        <p:sp>
          <p:nvSpPr>
            <p:cNvPr id="5" name="Google Shape;144;p21">
              <a:extLst>
                <a:ext uri="{FF2B5EF4-FFF2-40B4-BE49-F238E27FC236}">
                  <a16:creationId xmlns:a16="http://schemas.microsoft.com/office/drawing/2014/main" id="{5CB9538C-F52A-ACD6-15D6-04AE3D67A14B}"/>
                </a:ext>
              </a:extLst>
            </p:cNvPr>
            <p:cNvSpPr/>
            <p:nvPr/>
          </p:nvSpPr>
          <p:spPr>
            <a:xfrm>
              <a:off x="1294680" y="2136394"/>
              <a:ext cx="4921735" cy="2309875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ea typeface="Georgia"/>
                  <a:cs typeface="Georgia"/>
                  <a:sym typeface="Georgia"/>
                </a:rPr>
                <a:t>Theorem provers check the output.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B3F46C-2602-F2C6-7A02-548086E879D1}"/>
                </a:ext>
              </a:extLst>
            </p:cNvPr>
            <p:cNvSpPr txBox="1"/>
            <p:nvPr/>
          </p:nvSpPr>
          <p:spPr>
            <a:xfrm>
              <a:off x="2423160" y="2320290"/>
              <a:ext cx="2526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Why?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3748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994C8-CD77-6E43-A468-A69B4A237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D1BC-8D1E-FF14-1659-B7B2A4D1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Frontier: LLMs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F693319-06EB-745E-30CE-3D2219FB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33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F4D928-22D4-6BB5-B49C-A97853632B5A}"/>
              </a:ext>
            </a:extLst>
          </p:cNvPr>
          <p:cNvGrpSpPr/>
          <p:nvPr/>
        </p:nvGrpSpPr>
        <p:grpSpPr>
          <a:xfrm>
            <a:off x="173291" y="1785630"/>
            <a:ext cx="5828547" cy="3970450"/>
            <a:chOff x="1294680" y="2136394"/>
            <a:chExt cx="4921735" cy="2309875"/>
          </a:xfrm>
        </p:grpSpPr>
        <p:sp>
          <p:nvSpPr>
            <p:cNvPr id="5" name="Google Shape;144;p21">
              <a:extLst>
                <a:ext uri="{FF2B5EF4-FFF2-40B4-BE49-F238E27FC236}">
                  <a16:creationId xmlns:a16="http://schemas.microsoft.com/office/drawing/2014/main" id="{CA8ED4A4-E02B-FE90-9B53-D1930E272CDA}"/>
                </a:ext>
              </a:extLst>
            </p:cNvPr>
            <p:cNvSpPr/>
            <p:nvPr/>
          </p:nvSpPr>
          <p:spPr>
            <a:xfrm>
              <a:off x="1294680" y="2136394"/>
              <a:ext cx="4921735" cy="2309875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ea typeface="Georgia"/>
                  <a:cs typeface="Georgia"/>
                  <a:sym typeface="Georgia"/>
                </a:rPr>
                <a:t>Theorem provers check the output.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ea typeface="Georgia"/>
                  <a:cs typeface="Georgia"/>
                  <a:sym typeface="Georgia"/>
                </a:rPr>
                <a:t>Collaboration via natural language.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76DB07-2998-2655-54F5-2EBFCE6B4BBE}"/>
                </a:ext>
              </a:extLst>
            </p:cNvPr>
            <p:cNvSpPr txBox="1"/>
            <p:nvPr/>
          </p:nvSpPr>
          <p:spPr>
            <a:xfrm>
              <a:off x="2423160" y="2320290"/>
              <a:ext cx="2526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Why?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791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88BB9-0F44-6B10-00AD-187A066B9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E6C9-1B90-C03B-6C08-A8B14FF1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Frontier: LLMs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A946593-37D4-711F-9EFA-C85AA87AC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34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865B60-3EB9-7FCE-096F-1C06ED7AB425}"/>
              </a:ext>
            </a:extLst>
          </p:cNvPr>
          <p:cNvGrpSpPr/>
          <p:nvPr/>
        </p:nvGrpSpPr>
        <p:grpSpPr>
          <a:xfrm>
            <a:off x="173291" y="1785630"/>
            <a:ext cx="5828547" cy="3970450"/>
            <a:chOff x="1294680" y="2136394"/>
            <a:chExt cx="4921735" cy="2309875"/>
          </a:xfrm>
        </p:grpSpPr>
        <p:sp>
          <p:nvSpPr>
            <p:cNvPr id="7" name="Google Shape;144;p21">
              <a:extLst>
                <a:ext uri="{FF2B5EF4-FFF2-40B4-BE49-F238E27FC236}">
                  <a16:creationId xmlns:a16="http://schemas.microsoft.com/office/drawing/2014/main" id="{A77E903F-D56A-72EB-5B1E-AFB9C6BB95CD}"/>
                </a:ext>
              </a:extLst>
            </p:cNvPr>
            <p:cNvSpPr/>
            <p:nvPr/>
          </p:nvSpPr>
          <p:spPr>
            <a:xfrm>
              <a:off x="1294680" y="2136394"/>
              <a:ext cx="4921735" cy="2309875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ea typeface="Georgia"/>
                  <a:cs typeface="Georgia"/>
                  <a:sym typeface="Georgia"/>
                </a:rPr>
                <a:t>Theorem provers check the output.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ea typeface="Georgia"/>
                  <a:cs typeface="Georgia"/>
                  <a:sym typeface="Georgia"/>
                </a:rPr>
                <a:t>Collaboration via natural language.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ea typeface="Georgia"/>
                  <a:cs typeface="Georgia"/>
                  <a:sym typeface="Georgia"/>
                </a:rPr>
                <a:t>They’re promising off the shelf.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285303-2F6D-A141-D83D-2FF217A38861}"/>
                </a:ext>
              </a:extLst>
            </p:cNvPr>
            <p:cNvSpPr txBox="1"/>
            <p:nvPr/>
          </p:nvSpPr>
          <p:spPr>
            <a:xfrm>
              <a:off x="2423160" y="2320290"/>
              <a:ext cx="2526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Why?</a:t>
              </a:r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526BC4F-B09F-E95C-0056-2A39E09246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2827126"/>
              </p:ext>
            </p:extLst>
          </p:nvPr>
        </p:nvGraphicFramePr>
        <p:xfrm>
          <a:off x="6292132" y="1430215"/>
          <a:ext cx="5613445" cy="5062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2" descr="Openai Logo icon - Free Download PNG &amp; SVG | Streamline">
            <a:extLst>
              <a:ext uri="{FF2B5EF4-FFF2-40B4-BE49-F238E27FC236}">
                <a16:creationId xmlns:a16="http://schemas.microsoft.com/office/drawing/2014/main" id="{67D422A1-2C47-E446-DC1F-7BF9093FE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923" y="4489938"/>
            <a:ext cx="849968" cy="84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489C60E-0EC7-7595-51D2-9FCE631BC0B1}"/>
              </a:ext>
            </a:extLst>
          </p:cNvPr>
          <p:cNvGrpSpPr/>
          <p:nvPr/>
        </p:nvGrpSpPr>
        <p:grpSpPr>
          <a:xfrm>
            <a:off x="9521782" y="4232031"/>
            <a:ext cx="909903" cy="1195754"/>
            <a:chOff x="4972863" y="4056183"/>
            <a:chExt cx="1338093" cy="1758461"/>
          </a:xfrm>
        </p:grpSpPr>
        <p:pic>
          <p:nvPicPr>
            <p:cNvPr id="8" name="Picture 2" descr="Coq Logo Vector Image | Caleb Stanford Blog">
              <a:extLst>
                <a:ext uri="{FF2B5EF4-FFF2-40B4-BE49-F238E27FC236}">
                  <a16:creationId xmlns:a16="http://schemas.microsoft.com/office/drawing/2014/main" id="{F2BC4358-3E8C-59B3-DB6A-860151EF1C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72863" y="4056183"/>
              <a:ext cx="1094154" cy="1758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550+ Free Hammer Clipart Images">
              <a:extLst>
                <a:ext uri="{FF2B5EF4-FFF2-40B4-BE49-F238E27FC236}">
                  <a16:creationId xmlns:a16="http://schemas.microsoft.com/office/drawing/2014/main" id="{DE3F710C-FD55-9DD5-BB76-B2B015DB5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3117">
              <a:off x="5756716" y="4550102"/>
              <a:ext cx="554240" cy="77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6" descr="@coq-tactician">
            <a:extLst>
              <a:ext uri="{FF2B5EF4-FFF2-40B4-BE49-F238E27FC236}">
                <a16:creationId xmlns:a16="http://schemas.microsoft.com/office/drawing/2014/main" id="{557D867A-92FD-592F-1FB8-E9465638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40" y="4478214"/>
            <a:ext cx="817507" cy="81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184D61-07DA-3B9B-A957-A0A9F3CD1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874" y="4478215"/>
            <a:ext cx="744025" cy="9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086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AA6FA-9BB8-5593-412A-B3A146CDC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EF11-6714-D192-11AA-00126272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</a:t>
            </a: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D55BBFEA-7EAA-9E54-E8CB-635A0A8330D5}"/>
              </a:ext>
            </a:extLst>
          </p:cNvPr>
          <p:cNvSpPr/>
          <p:nvPr/>
        </p:nvSpPr>
        <p:spPr>
          <a:xfrm>
            <a:off x="1928135" y="2031587"/>
            <a:ext cx="8335729" cy="212893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What information do LLMs need to generate proofs?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B2EFA-2560-4ECD-396B-7B7BCE7A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55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83AF-D764-9A08-B763-4F78415C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4134-6EBD-3976-9521-3EEBF8A4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</a:t>
            </a: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558D96E2-55D4-15D0-E744-17BAEFCDFC96}"/>
              </a:ext>
            </a:extLst>
          </p:cNvPr>
          <p:cNvSpPr/>
          <p:nvPr/>
        </p:nvSpPr>
        <p:spPr>
          <a:xfrm>
            <a:off x="1928135" y="2031587"/>
            <a:ext cx="8335729" cy="212893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What information do LLMs need to generate proofs?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144;p21">
            <a:extLst>
              <a:ext uri="{FF2B5EF4-FFF2-40B4-BE49-F238E27FC236}">
                <a16:creationId xmlns:a16="http://schemas.microsoft.com/office/drawing/2014/main" id="{3FFA36F2-192C-8F3C-9A44-213210A299E0}"/>
              </a:ext>
            </a:extLst>
          </p:cNvPr>
          <p:cNvSpPr/>
          <p:nvPr/>
        </p:nvSpPr>
        <p:spPr>
          <a:xfrm>
            <a:off x="188307" y="3838638"/>
            <a:ext cx="3647474" cy="1325562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Helper Lemmas?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9BCBDD-C04F-7C92-0D74-6753C383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39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8EE4F-F075-F62F-A6B4-E52C850C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3CF4-A789-7727-0AD3-FA583C10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</a:t>
            </a: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EB130C6D-39C2-7F3F-7BF4-D38A51056DCD}"/>
              </a:ext>
            </a:extLst>
          </p:cNvPr>
          <p:cNvSpPr/>
          <p:nvPr/>
        </p:nvSpPr>
        <p:spPr>
          <a:xfrm>
            <a:off x="1928135" y="2031587"/>
            <a:ext cx="8335729" cy="212893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What information do LLMs need to generate proofs?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144;p21">
            <a:extLst>
              <a:ext uri="{FF2B5EF4-FFF2-40B4-BE49-F238E27FC236}">
                <a16:creationId xmlns:a16="http://schemas.microsoft.com/office/drawing/2014/main" id="{A5868DAC-52F9-DF22-5CA3-8F96577260BC}"/>
              </a:ext>
            </a:extLst>
          </p:cNvPr>
          <p:cNvSpPr/>
          <p:nvPr/>
        </p:nvSpPr>
        <p:spPr>
          <a:xfrm>
            <a:off x="188307" y="3838638"/>
            <a:ext cx="3647474" cy="1325562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Helper Lemmas?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144;p21">
            <a:extLst>
              <a:ext uri="{FF2B5EF4-FFF2-40B4-BE49-F238E27FC236}">
                <a16:creationId xmlns:a16="http://schemas.microsoft.com/office/drawing/2014/main" id="{B4AAA7FA-6DC9-2180-17C5-6F99A772206B}"/>
              </a:ext>
            </a:extLst>
          </p:cNvPr>
          <p:cNvSpPr/>
          <p:nvPr/>
        </p:nvSpPr>
        <p:spPr>
          <a:xfrm>
            <a:off x="4272262" y="3838638"/>
            <a:ext cx="3647474" cy="1325562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Immediate Context?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F0C9E-774A-DDEB-C611-C53CA971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36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6E57C-C45F-7EB1-5A2E-363C03F5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4A9A-793D-7EFC-A4E2-739A55E1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</a:t>
            </a: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7CE78B74-78D2-BCB6-6BB0-73DD07D7DCCA}"/>
              </a:ext>
            </a:extLst>
          </p:cNvPr>
          <p:cNvSpPr/>
          <p:nvPr/>
        </p:nvSpPr>
        <p:spPr>
          <a:xfrm>
            <a:off x="1928135" y="2031587"/>
            <a:ext cx="8335729" cy="212893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What information do LLMs need to generate proofs?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144;p21">
            <a:extLst>
              <a:ext uri="{FF2B5EF4-FFF2-40B4-BE49-F238E27FC236}">
                <a16:creationId xmlns:a16="http://schemas.microsoft.com/office/drawing/2014/main" id="{C440A440-EF67-0DFF-D519-AA5628CB7803}"/>
              </a:ext>
            </a:extLst>
          </p:cNvPr>
          <p:cNvSpPr/>
          <p:nvPr/>
        </p:nvSpPr>
        <p:spPr>
          <a:xfrm>
            <a:off x="188307" y="3838638"/>
            <a:ext cx="3647474" cy="1325562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Helper Lemmas?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144;p21">
            <a:extLst>
              <a:ext uri="{FF2B5EF4-FFF2-40B4-BE49-F238E27FC236}">
                <a16:creationId xmlns:a16="http://schemas.microsoft.com/office/drawing/2014/main" id="{AD2230D7-B8C2-E69D-E847-13646DA8BADD}"/>
              </a:ext>
            </a:extLst>
          </p:cNvPr>
          <p:cNvSpPr/>
          <p:nvPr/>
        </p:nvSpPr>
        <p:spPr>
          <a:xfrm>
            <a:off x="4272262" y="3838638"/>
            <a:ext cx="3647474" cy="1325562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Immediate Context?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144;p21">
            <a:extLst>
              <a:ext uri="{FF2B5EF4-FFF2-40B4-BE49-F238E27FC236}">
                <a16:creationId xmlns:a16="http://schemas.microsoft.com/office/drawing/2014/main" id="{5611A308-FB59-707C-46B4-221DEF69B709}"/>
              </a:ext>
            </a:extLst>
          </p:cNvPr>
          <p:cNvSpPr/>
          <p:nvPr/>
        </p:nvSpPr>
        <p:spPr>
          <a:xfrm>
            <a:off x="8356217" y="3838638"/>
            <a:ext cx="3647474" cy="1325562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Other Proofs?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4AEE6-2CF2-1B7E-DEDB-270CB738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92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C8103-B77D-C098-B815-2DA966EDA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42E6-2692-24B5-3CAE-DC41CC6F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</a:t>
            </a: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D9653A2D-D0AC-9F55-28EF-99B933C2A0E9}"/>
              </a:ext>
            </a:extLst>
          </p:cNvPr>
          <p:cNvSpPr/>
          <p:nvPr/>
        </p:nvSpPr>
        <p:spPr>
          <a:xfrm>
            <a:off x="1928135" y="2031587"/>
            <a:ext cx="8335729" cy="212893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What information do LLMs need to generate proofs?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144;p21">
            <a:extLst>
              <a:ext uri="{FF2B5EF4-FFF2-40B4-BE49-F238E27FC236}">
                <a16:creationId xmlns:a16="http://schemas.microsoft.com/office/drawing/2014/main" id="{189D971D-77EA-AB73-03F9-544BFE848335}"/>
              </a:ext>
            </a:extLst>
          </p:cNvPr>
          <p:cNvSpPr/>
          <p:nvPr/>
        </p:nvSpPr>
        <p:spPr>
          <a:xfrm>
            <a:off x="188307" y="3838638"/>
            <a:ext cx="3647474" cy="132556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38100" cap="flat" cmpd="sng">
            <a:solidFill>
              <a:schemeClr val="dk1">
                <a:alpha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alpha val="50072"/>
                  </a:schemeClr>
                </a:solidFill>
                <a:ea typeface="Georgia"/>
                <a:cs typeface="Georgia"/>
                <a:sym typeface="Georgia"/>
              </a:rPr>
              <a:t>Helper Lemmas?</a:t>
            </a:r>
            <a:endParaRPr sz="2800" dirty="0">
              <a:solidFill>
                <a:schemeClr val="tx1">
                  <a:alpha val="50072"/>
                </a:schemeClr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144;p21">
            <a:extLst>
              <a:ext uri="{FF2B5EF4-FFF2-40B4-BE49-F238E27FC236}">
                <a16:creationId xmlns:a16="http://schemas.microsoft.com/office/drawing/2014/main" id="{51BF42CF-08BB-DAD6-78C6-16F73F314998}"/>
              </a:ext>
            </a:extLst>
          </p:cNvPr>
          <p:cNvSpPr/>
          <p:nvPr/>
        </p:nvSpPr>
        <p:spPr>
          <a:xfrm>
            <a:off x="4272262" y="3838638"/>
            <a:ext cx="3647474" cy="132556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38100" cap="flat" cmpd="sng">
            <a:solidFill>
              <a:schemeClr val="dk1">
                <a:alpha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alpha val="50072"/>
                  </a:schemeClr>
                </a:solidFill>
                <a:ea typeface="Georgia"/>
                <a:cs typeface="Georgia"/>
                <a:sym typeface="Georgia"/>
              </a:rPr>
              <a:t>Immediate Context?</a:t>
            </a:r>
            <a:endParaRPr sz="2800" dirty="0">
              <a:solidFill>
                <a:schemeClr val="tx1">
                  <a:alpha val="50072"/>
                </a:schemeClr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144;p21">
            <a:extLst>
              <a:ext uri="{FF2B5EF4-FFF2-40B4-BE49-F238E27FC236}">
                <a16:creationId xmlns:a16="http://schemas.microsoft.com/office/drawing/2014/main" id="{3BE543E9-B32A-55F5-5B0F-C3F9DAB75737}"/>
              </a:ext>
            </a:extLst>
          </p:cNvPr>
          <p:cNvSpPr/>
          <p:nvPr/>
        </p:nvSpPr>
        <p:spPr>
          <a:xfrm>
            <a:off x="8356217" y="3838638"/>
            <a:ext cx="3647474" cy="1325562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381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Georgia"/>
                <a:cs typeface="Georgia"/>
                <a:sym typeface="Georgia"/>
              </a:rPr>
              <a:t>Other Proofs?</a:t>
            </a:r>
            <a:endParaRPr sz="2800" b="1" dirty="0">
              <a:ea typeface="Georgia"/>
              <a:cs typeface="Georgia"/>
              <a:sym typeface="Georgia"/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09C1F0A5-2688-BD2C-B1EC-3EC724237DD4}"/>
              </a:ext>
            </a:extLst>
          </p:cNvPr>
          <p:cNvSpPr/>
          <p:nvPr/>
        </p:nvSpPr>
        <p:spPr>
          <a:xfrm rot="16200000">
            <a:off x="3911149" y="1574963"/>
            <a:ext cx="285750" cy="7731431"/>
          </a:xfrm>
          <a:prstGeom prst="leftBracket">
            <a:avLst/>
          </a:prstGeom>
          <a:ln w="635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E2503FA3-792F-81CE-6BB2-5AF16B387D8F}"/>
              </a:ext>
            </a:extLst>
          </p:cNvPr>
          <p:cNvSpPr/>
          <p:nvPr/>
        </p:nvSpPr>
        <p:spPr>
          <a:xfrm rot="16200000">
            <a:off x="10037081" y="3622659"/>
            <a:ext cx="285750" cy="3647471"/>
          </a:xfrm>
          <a:prstGeom prst="leftBracket">
            <a:avLst/>
          </a:prstGeom>
          <a:ln w="635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CC66E-2882-ED01-2F97-F9D883EF94DB}"/>
              </a:ext>
            </a:extLst>
          </p:cNvPr>
          <p:cNvSpPr txBox="1"/>
          <p:nvPr/>
        </p:nvSpPr>
        <p:spPr>
          <a:xfrm>
            <a:off x="2802439" y="5785250"/>
            <a:ext cx="250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alpha val="50000"/>
                  </a:schemeClr>
                </a:solidFill>
              </a:rPr>
              <a:t>Prior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46FC5-2F2D-CA0B-4876-1BC7C7A7398B}"/>
              </a:ext>
            </a:extLst>
          </p:cNvPr>
          <p:cNvSpPr txBox="1"/>
          <p:nvPr/>
        </p:nvSpPr>
        <p:spPr>
          <a:xfrm>
            <a:off x="9012279" y="5728589"/>
            <a:ext cx="2503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Our Focus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A8D8D7-9B2B-EDAF-B83A-5FCE7706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5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6514-914C-14F6-F5D1-C88AB86F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0DB58769-E865-D5DC-F941-F6D249BDCB71}"/>
              </a:ext>
            </a:extLst>
          </p:cNvPr>
          <p:cNvSpPr/>
          <p:nvPr/>
        </p:nvSpPr>
        <p:spPr>
          <a:xfrm>
            <a:off x="1210589" y="1781927"/>
            <a:ext cx="9770821" cy="165349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Consider the tiny language of arithmetic expressions over: Constants, Variables, and Expressions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6EF0C-BF5E-70AF-F559-56CD15CF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98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41019-AE0B-5E6E-3A39-AC9E0DA5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0;p26">
            <a:extLst>
              <a:ext uri="{FF2B5EF4-FFF2-40B4-BE49-F238E27FC236}">
                <a16:creationId xmlns:a16="http://schemas.microsoft.com/office/drawing/2014/main" id="{26B33E94-A341-C981-BB91-6CC0A0B2C5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778155C-A3E7-5493-1323-FB741E30FB63}"/>
              </a:ext>
            </a:extLst>
          </p:cNvPr>
          <p:cNvSpPr/>
          <p:nvPr/>
        </p:nvSpPr>
        <p:spPr>
          <a:xfrm>
            <a:off x="633046" y="855673"/>
            <a:ext cx="10070123" cy="5111612"/>
          </a:xfrm>
          <a:custGeom>
            <a:avLst/>
            <a:gdLst>
              <a:gd name="connsiteX0" fmla="*/ 0 w 10070123"/>
              <a:gd name="connsiteY0" fmla="*/ 4173527 h 5111612"/>
              <a:gd name="connsiteX1" fmla="*/ 1594339 w 10070123"/>
              <a:gd name="connsiteY1" fmla="*/ 234573 h 5111612"/>
              <a:gd name="connsiteX2" fmla="*/ 3235569 w 10070123"/>
              <a:gd name="connsiteY2" fmla="*/ 5111373 h 5111612"/>
              <a:gd name="connsiteX3" fmla="*/ 5591908 w 10070123"/>
              <a:gd name="connsiteY3" fmla="*/ 112 h 5111612"/>
              <a:gd name="connsiteX4" fmla="*/ 7854462 w 10070123"/>
              <a:gd name="connsiteY4" fmla="*/ 4947250 h 5111612"/>
              <a:gd name="connsiteX5" fmla="*/ 10070123 w 10070123"/>
              <a:gd name="connsiteY5" fmla="*/ 47004 h 511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0123" h="5111612">
                <a:moveTo>
                  <a:pt x="0" y="4173527"/>
                </a:moveTo>
                <a:cubicBezTo>
                  <a:pt x="527539" y="2125896"/>
                  <a:pt x="1055078" y="78265"/>
                  <a:pt x="1594339" y="234573"/>
                </a:cubicBezTo>
                <a:cubicBezTo>
                  <a:pt x="2133600" y="390881"/>
                  <a:pt x="2569308" y="5150450"/>
                  <a:pt x="3235569" y="5111373"/>
                </a:cubicBezTo>
                <a:cubicBezTo>
                  <a:pt x="3901831" y="5072296"/>
                  <a:pt x="4822093" y="27466"/>
                  <a:pt x="5591908" y="112"/>
                </a:cubicBezTo>
                <a:cubicBezTo>
                  <a:pt x="6361724" y="-27242"/>
                  <a:pt x="7108093" y="4939435"/>
                  <a:pt x="7854462" y="4947250"/>
                </a:cubicBezTo>
                <a:cubicBezTo>
                  <a:pt x="8600831" y="4955065"/>
                  <a:pt x="9335477" y="2501034"/>
                  <a:pt x="10070123" y="47004"/>
                </a:cubicBezTo>
              </a:path>
            </a:pathLst>
          </a:custGeom>
          <a:noFill/>
          <a:ln w="120650">
            <a:solidFill>
              <a:schemeClr val="bg2">
                <a:lumMod val="25000"/>
                <a:alpha val="73533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oogle Shape;193;p26">
            <a:extLst>
              <a:ext uri="{FF2B5EF4-FFF2-40B4-BE49-F238E27FC236}">
                <a16:creationId xmlns:a16="http://schemas.microsoft.com/office/drawing/2014/main" id="{87D8E516-A568-6552-3908-9E1B7DB678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1344" y="730124"/>
            <a:ext cx="1566375" cy="156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FDC39A-6455-5697-001B-3F70D5C6F008}"/>
              </a:ext>
            </a:extLst>
          </p:cNvPr>
          <p:cNvGrpSpPr/>
          <p:nvPr/>
        </p:nvGrpSpPr>
        <p:grpSpPr>
          <a:xfrm>
            <a:off x="0" y="4432951"/>
            <a:ext cx="1786000" cy="1220613"/>
            <a:chOff x="195875" y="3442612"/>
            <a:chExt cx="1786000" cy="1220613"/>
          </a:xfrm>
        </p:grpSpPr>
        <p:pic>
          <p:nvPicPr>
            <p:cNvPr id="6" name="Google Shape;203;p26">
              <a:extLst>
                <a:ext uri="{FF2B5EF4-FFF2-40B4-BE49-F238E27FC236}">
                  <a16:creationId xmlns:a16="http://schemas.microsoft.com/office/drawing/2014/main" id="{9AB3A462-E5FE-13E4-4F15-45EE3860C20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0120059" flipH="1">
              <a:off x="476931" y="3442612"/>
              <a:ext cx="1348794" cy="104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204;p26">
              <a:extLst>
                <a:ext uri="{FF2B5EF4-FFF2-40B4-BE49-F238E27FC236}">
                  <a16:creationId xmlns:a16="http://schemas.microsoft.com/office/drawing/2014/main" id="{C66A63A7-7685-C458-A4C2-1AF2972CE5B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195875" y="3895800"/>
              <a:ext cx="1786000" cy="767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6E03AB-91EF-6D9D-DA60-BB116EE6EDC5}"/>
              </a:ext>
            </a:extLst>
          </p:cNvPr>
          <p:cNvGrpSpPr/>
          <p:nvPr/>
        </p:nvGrpSpPr>
        <p:grpSpPr>
          <a:xfrm>
            <a:off x="320777" y="139241"/>
            <a:ext cx="3807534" cy="2208251"/>
            <a:chOff x="320777" y="139241"/>
            <a:chExt cx="3807534" cy="2208251"/>
          </a:xfrm>
        </p:grpSpPr>
        <p:pic>
          <p:nvPicPr>
            <p:cNvPr id="11" name="Google Shape;194;p26">
              <a:extLst>
                <a:ext uri="{FF2B5EF4-FFF2-40B4-BE49-F238E27FC236}">
                  <a16:creationId xmlns:a16="http://schemas.microsoft.com/office/drawing/2014/main" id="{9EEC2811-33BD-A31D-524B-F1219E7A5685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3246" y="139241"/>
              <a:ext cx="2157258" cy="2157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F47D6BD-2EF6-8EC4-546B-E24286F83914}"/>
                </a:ext>
              </a:extLst>
            </p:cNvPr>
            <p:cNvSpPr/>
            <p:nvPr/>
          </p:nvSpPr>
          <p:spPr>
            <a:xfrm>
              <a:off x="320777" y="1580067"/>
              <a:ext cx="3807534" cy="76742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Motivating Example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21289B-FD24-1277-DA86-1596B318931B}"/>
              </a:ext>
            </a:extLst>
          </p:cNvPr>
          <p:cNvGrpSpPr/>
          <p:nvPr/>
        </p:nvGrpSpPr>
        <p:grpSpPr>
          <a:xfrm>
            <a:off x="2000172" y="4255592"/>
            <a:ext cx="3807534" cy="2095405"/>
            <a:chOff x="2000172" y="4255592"/>
            <a:chExt cx="3807534" cy="2095405"/>
          </a:xfrm>
        </p:grpSpPr>
        <p:pic>
          <p:nvPicPr>
            <p:cNvPr id="12" name="Google Shape;195;p26">
              <a:extLst>
                <a:ext uri="{FF2B5EF4-FFF2-40B4-BE49-F238E27FC236}">
                  <a16:creationId xmlns:a16="http://schemas.microsoft.com/office/drawing/2014/main" id="{CB766059-269A-CE95-7EB3-046F82D4723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34730"/>
            <a:stretch/>
          </p:blipFill>
          <p:spPr>
            <a:xfrm>
              <a:off x="2793819" y="4255592"/>
              <a:ext cx="2220239" cy="1454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DEE70D-832C-E913-763B-EE26205AA169}"/>
                </a:ext>
              </a:extLst>
            </p:cNvPr>
            <p:cNvSpPr/>
            <p:nvPr/>
          </p:nvSpPr>
          <p:spPr>
            <a:xfrm>
              <a:off x="2000172" y="5583572"/>
              <a:ext cx="3807534" cy="76742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System Design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972133-2490-65DB-466C-B2E18470EDA8}"/>
              </a:ext>
            </a:extLst>
          </p:cNvPr>
          <p:cNvGrpSpPr/>
          <p:nvPr/>
        </p:nvGrpSpPr>
        <p:grpSpPr>
          <a:xfrm>
            <a:off x="5252861" y="-281027"/>
            <a:ext cx="2220239" cy="2087723"/>
            <a:chOff x="5252861" y="-281027"/>
            <a:chExt cx="2220239" cy="2087723"/>
          </a:xfrm>
        </p:grpSpPr>
        <p:pic>
          <p:nvPicPr>
            <p:cNvPr id="13" name="Google Shape;196;p26">
              <a:extLst>
                <a:ext uri="{FF2B5EF4-FFF2-40B4-BE49-F238E27FC236}">
                  <a16:creationId xmlns:a16="http://schemas.microsoft.com/office/drawing/2014/main" id="{13A04AA1-CC6E-451B-1E62-E9C903C05129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96040" y="-281027"/>
              <a:ext cx="2019700" cy="201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200EE9A-3812-3401-4579-B9E026882B66}"/>
                </a:ext>
              </a:extLst>
            </p:cNvPr>
            <p:cNvSpPr/>
            <p:nvPr/>
          </p:nvSpPr>
          <p:spPr>
            <a:xfrm>
              <a:off x="5252861" y="1039271"/>
              <a:ext cx="2220239" cy="76742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Results</a:t>
              </a:r>
            </a:p>
          </p:txBody>
        </p:sp>
      </p:grpSp>
      <p:pic>
        <p:nvPicPr>
          <p:cNvPr id="1026" name="Picture 2" descr="300+ Free Cactus Clipart Images">
            <a:extLst>
              <a:ext uri="{FF2B5EF4-FFF2-40B4-BE49-F238E27FC236}">
                <a16:creationId xmlns:a16="http://schemas.microsoft.com/office/drawing/2014/main" id="{283AF7C4-99D3-8B8C-11AE-B3C41D34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878" y="3673193"/>
            <a:ext cx="1937876" cy="228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200;p26">
            <a:extLst>
              <a:ext uri="{FF2B5EF4-FFF2-40B4-BE49-F238E27FC236}">
                <a16:creationId xmlns:a16="http://schemas.microsoft.com/office/drawing/2014/main" id="{9C3A835A-35E8-C7E1-873D-52371DBED69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65503" y="472648"/>
            <a:ext cx="966346" cy="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2F2324C-BC16-8006-F9FC-D09F9AFFA564}"/>
              </a:ext>
            </a:extLst>
          </p:cNvPr>
          <p:cNvSpPr/>
          <p:nvPr/>
        </p:nvSpPr>
        <p:spPr>
          <a:xfrm>
            <a:off x="7174580" y="5617667"/>
            <a:ext cx="2958100" cy="767425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B51D79-4715-938A-FCDF-E7017CA9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45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CF9F7-921A-32A3-C59F-E242B457B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0;p26">
            <a:extLst>
              <a:ext uri="{FF2B5EF4-FFF2-40B4-BE49-F238E27FC236}">
                <a16:creationId xmlns:a16="http://schemas.microsoft.com/office/drawing/2014/main" id="{E4DF3F53-820F-06F8-729C-313B484D94E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86A0A391-CE45-DB7F-BE81-818C45493D76}"/>
              </a:ext>
            </a:extLst>
          </p:cNvPr>
          <p:cNvSpPr/>
          <p:nvPr/>
        </p:nvSpPr>
        <p:spPr>
          <a:xfrm>
            <a:off x="574431" y="1204436"/>
            <a:ext cx="2486073" cy="4317133"/>
          </a:xfrm>
          <a:custGeom>
            <a:avLst/>
            <a:gdLst>
              <a:gd name="connsiteX0" fmla="*/ 0 w 2795752"/>
              <a:gd name="connsiteY0" fmla="*/ 4847914 h 4847914"/>
              <a:gd name="connsiteX1" fmla="*/ 1418897 w 2795752"/>
              <a:gd name="connsiteY1" fmla="*/ 107749 h 4847914"/>
              <a:gd name="connsiteX2" fmla="*/ 2795752 w 2795752"/>
              <a:gd name="connsiteY2" fmla="*/ 1421542 h 4847914"/>
              <a:gd name="connsiteX3" fmla="*/ 2795752 w 2795752"/>
              <a:gd name="connsiteY3" fmla="*/ 1421542 h 484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752" h="4847914">
                <a:moveTo>
                  <a:pt x="0" y="4847914"/>
                </a:moveTo>
                <a:cubicBezTo>
                  <a:pt x="476469" y="2763362"/>
                  <a:pt x="952938" y="678811"/>
                  <a:pt x="1418897" y="107749"/>
                </a:cubicBezTo>
                <a:cubicBezTo>
                  <a:pt x="1884856" y="-463313"/>
                  <a:pt x="2795752" y="1421542"/>
                  <a:pt x="2795752" y="1421542"/>
                </a:cubicBezTo>
                <a:lnTo>
                  <a:pt x="2795752" y="1421542"/>
                </a:lnTo>
              </a:path>
            </a:pathLst>
          </a:custGeom>
          <a:noFill/>
          <a:ln w="120650">
            <a:solidFill>
              <a:schemeClr val="accent1">
                <a:shade val="15000"/>
                <a:alpha val="74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CFF2C6-9629-F579-5D0F-25534C086ECE}"/>
              </a:ext>
            </a:extLst>
          </p:cNvPr>
          <p:cNvGrpSpPr/>
          <p:nvPr/>
        </p:nvGrpSpPr>
        <p:grpSpPr>
          <a:xfrm>
            <a:off x="2224544" y="726124"/>
            <a:ext cx="1786000" cy="1220613"/>
            <a:chOff x="195875" y="3442612"/>
            <a:chExt cx="1786000" cy="1220613"/>
          </a:xfrm>
        </p:grpSpPr>
        <p:pic>
          <p:nvPicPr>
            <p:cNvPr id="6" name="Google Shape;203;p26">
              <a:extLst>
                <a:ext uri="{FF2B5EF4-FFF2-40B4-BE49-F238E27FC236}">
                  <a16:creationId xmlns:a16="http://schemas.microsoft.com/office/drawing/2014/main" id="{43441EF2-62C6-9714-2A78-099E4AE00D7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120059" flipH="1">
              <a:off x="476931" y="3442612"/>
              <a:ext cx="1348794" cy="104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204;p26">
              <a:extLst>
                <a:ext uri="{FF2B5EF4-FFF2-40B4-BE49-F238E27FC236}">
                  <a16:creationId xmlns:a16="http://schemas.microsoft.com/office/drawing/2014/main" id="{4B285D56-09B9-3B0D-145B-DE8D4DA6B9C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95875" y="3895800"/>
              <a:ext cx="1786000" cy="767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00C683-146B-0206-78DD-41A6F2443F9B}"/>
              </a:ext>
            </a:extLst>
          </p:cNvPr>
          <p:cNvGrpSpPr/>
          <p:nvPr/>
        </p:nvGrpSpPr>
        <p:grpSpPr>
          <a:xfrm>
            <a:off x="320777" y="139241"/>
            <a:ext cx="4005038" cy="2208251"/>
            <a:chOff x="320777" y="139241"/>
            <a:chExt cx="4005038" cy="2208251"/>
          </a:xfrm>
        </p:grpSpPr>
        <p:pic>
          <p:nvPicPr>
            <p:cNvPr id="11" name="Google Shape;194;p26">
              <a:extLst>
                <a:ext uri="{FF2B5EF4-FFF2-40B4-BE49-F238E27FC236}">
                  <a16:creationId xmlns:a16="http://schemas.microsoft.com/office/drawing/2014/main" id="{965EE11F-5385-3C5D-D947-E6FE005F16D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3246" y="139241"/>
              <a:ext cx="2157258" cy="2157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A8C5C30-7534-75CD-B30C-A77FA93566CE}"/>
                </a:ext>
              </a:extLst>
            </p:cNvPr>
            <p:cNvSpPr/>
            <p:nvPr/>
          </p:nvSpPr>
          <p:spPr>
            <a:xfrm>
              <a:off x="320777" y="1580067"/>
              <a:ext cx="4005038" cy="7674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Motivating Example</a:t>
              </a:r>
            </a:p>
          </p:txBody>
        </p: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1048C0D-C0BA-BD96-8D5C-83215143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0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0448F-D507-A9F5-FE1D-293E90F36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163D-7474-E148-0CA6-162F02A7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EABD7-366C-79D5-93C0-BDA95C47E9FD}"/>
              </a:ext>
            </a:extLst>
          </p:cNvPr>
          <p:cNvSpPr txBox="1"/>
          <p:nvPr/>
        </p:nvSpPr>
        <p:spPr>
          <a:xfrm>
            <a:off x="548639" y="2288687"/>
            <a:ext cx="5349241" cy="28353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Theorem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foo_idemp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 err="1">
                <a:solidFill>
                  <a:srgbClr val="38761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forall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x, 2 &lt; x -&gt; foo x = x.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Proof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rewrite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foo_helper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BF9000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apply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baz_idemp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lia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Qed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DE7D3-520C-47A9-5CC6-0BA52CEB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82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CE10-D15F-5E36-336A-A29DBBCC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E9BFA-0F80-A40C-6A21-F7D62FFFD803}"/>
              </a:ext>
            </a:extLst>
          </p:cNvPr>
          <p:cNvSpPr txBox="1"/>
          <p:nvPr/>
        </p:nvSpPr>
        <p:spPr>
          <a:xfrm>
            <a:off x="6294122" y="2288687"/>
            <a:ext cx="5349241" cy="28353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Theorem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bar_idemp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 err="1">
                <a:solidFill>
                  <a:srgbClr val="38761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forall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x, 2 &lt; x -&gt; bar x = x.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Proof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???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5C339-BD1F-8B00-2BCC-D43C8DE9DE6A}"/>
              </a:ext>
            </a:extLst>
          </p:cNvPr>
          <p:cNvSpPr txBox="1"/>
          <p:nvPr/>
        </p:nvSpPr>
        <p:spPr>
          <a:xfrm>
            <a:off x="548639" y="2288687"/>
            <a:ext cx="5349241" cy="28353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Theorem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foo_idemp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 err="1">
                <a:solidFill>
                  <a:srgbClr val="38761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forall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x, 2 &lt; x -&gt; foo x = x.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Proof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rewrite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foo_helper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BF9000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apply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baz_idemp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lia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Qed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2F554-50D7-E0B1-7879-E22A853C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59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357D8-2479-9873-A472-92A4DCC8E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C801-C4CA-358B-8F1F-A981EC1B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DE42FC-0F37-2148-D433-9F0C6DEB5933}"/>
              </a:ext>
            </a:extLst>
          </p:cNvPr>
          <p:cNvSpPr/>
          <p:nvPr/>
        </p:nvSpPr>
        <p:spPr>
          <a:xfrm>
            <a:off x="6404613" y="3513194"/>
            <a:ext cx="5128261" cy="1108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E5032-EAE1-2AC0-62FC-83F0CE5F9217}"/>
              </a:ext>
            </a:extLst>
          </p:cNvPr>
          <p:cNvSpPr txBox="1"/>
          <p:nvPr/>
        </p:nvSpPr>
        <p:spPr>
          <a:xfrm>
            <a:off x="548639" y="2288687"/>
            <a:ext cx="5349241" cy="28353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Theorem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foo_idemp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 err="1">
                <a:solidFill>
                  <a:srgbClr val="38761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forall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x, 2 &lt; x -&gt; foo x = x.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Proof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rewrite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foo_helper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BF9000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apply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baz_idemp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lia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Qed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5CFEF-640D-D485-7847-CC58BB6CCBBF}"/>
              </a:ext>
            </a:extLst>
          </p:cNvPr>
          <p:cNvSpPr txBox="1"/>
          <p:nvPr/>
        </p:nvSpPr>
        <p:spPr>
          <a:xfrm>
            <a:off x="6294122" y="2288687"/>
            <a:ext cx="5349241" cy="28353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Theorem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bar_idemp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 err="1">
                <a:solidFill>
                  <a:srgbClr val="38761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forall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x, 2 &lt; x -&gt; bar x = x.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Proof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  <a:endParaRPr lang="en-US" sz="2000" dirty="0">
              <a:solidFill>
                <a:srgbClr val="FF0000"/>
              </a:solidFill>
              <a:latin typeface="Fira Code" pitchFamily="49" charset="0"/>
              <a:ea typeface="Fira Code" pitchFamily="49" charset="0"/>
              <a:cs typeface="Fira Code" pitchFamily="49" charset="0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BF9000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rewrite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bar_helper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apply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baz_idemp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lia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Qed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FB12F-6686-FF3F-48CB-574F9AE6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30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09C9-4477-BDD5-E714-2B4C2E70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34AB0A72-D81C-8393-F573-0C76EA91053B}"/>
              </a:ext>
            </a:extLst>
          </p:cNvPr>
          <p:cNvSpPr/>
          <p:nvPr/>
        </p:nvSpPr>
        <p:spPr>
          <a:xfrm>
            <a:off x="1063058" y="1939227"/>
            <a:ext cx="10065883" cy="212893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LLMs can exploit domain-independent patterns between proofs.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Similar proofs show the LLM how to </a:t>
            </a:r>
            <a:r>
              <a:rPr lang="en-US" sz="2800" i="1" dirty="0">
                <a:ea typeface="Georgia"/>
                <a:cs typeface="Georgia"/>
                <a:sym typeface="Georgia"/>
              </a:rPr>
              <a:t>use</a:t>
            </a:r>
            <a:r>
              <a:rPr lang="en-US" sz="2800" dirty="0">
                <a:ea typeface="Georgia"/>
                <a:cs typeface="Georgia"/>
                <a:sym typeface="Georgia"/>
              </a:rPr>
              <a:t> domain-specific lemmas.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4A962-BCC8-38DA-1436-EE13002C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05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E011D-5B7D-1B18-DECF-4DA8967F0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0;p26">
            <a:extLst>
              <a:ext uri="{FF2B5EF4-FFF2-40B4-BE49-F238E27FC236}">
                <a16:creationId xmlns:a16="http://schemas.microsoft.com/office/drawing/2014/main" id="{2DB1CDE4-84A2-102F-EC96-BFE3C2CFFD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ADDB8B6-F297-255F-0CBA-50CE319199D6}"/>
              </a:ext>
            </a:extLst>
          </p:cNvPr>
          <p:cNvSpPr/>
          <p:nvPr/>
        </p:nvSpPr>
        <p:spPr>
          <a:xfrm>
            <a:off x="492369" y="1403292"/>
            <a:ext cx="4489939" cy="5148991"/>
          </a:xfrm>
          <a:custGeom>
            <a:avLst/>
            <a:gdLst>
              <a:gd name="connsiteX0" fmla="*/ 0 w 4489939"/>
              <a:gd name="connsiteY0" fmla="*/ 4352739 h 5148991"/>
              <a:gd name="connsiteX1" fmla="*/ 1430216 w 4489939"/>
              <a:gd name="connsiteY1" fmla="*/ 3477 h 5148991"/>
              <a:gd name="connsiteX2" fmla="*/ 3305908 w 4489939"/>
              <a:gd name="connsiteY2" fmla="*/ 4974062 h 5148991"/>
              <a:gd name="connsiteX3" fmla="*/ 4489939 w 4489939"/>
              <a:gd name="connsiteY3" fmla="*/ 3543846 h 514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9939" h="5148991">
                <a:moveTo>
                  <a:pt x="0" y="4352739"/>
                </a:moveTo>
                <a:cubicBezTo>
                  <a:pt x="439615" y="2126331"/>
                  <a:pt x="879231" y="-100077"/>
                  <a:pt x="1430216" y="3477"/>
                </a:cubicBezTo>
                <a:cubicBezTo>
                  <a:pt x="1981201" y="107031"/>
                  <a:pt x="2795954" y="4384001"/>
                  <a:pt x="3305908" y="4974062"/>
                </a:cubicBezTo>
                <a:cubicBezTo>
                  <a:pt x="3815862" y="5564123"/>
                  <a:pt x="4152900" y="4553984"/>
                  <a:pt x="4489939" y="3543846"/>
                </a:cubicBezTo>
              </a:path>
            </a:pathLst>
          </a:custGeom>
          <a:noFill/>
          <a:ln w="120650">
            <a:solidFill>
              <a:schemeClr val="accent1">
                <a:shade val="15000"/>
                <a:alpha val="74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79E9B0-E12C-88F7-42CD-6FC9069E358B}"/>
              </a:ext>
            </a:extLst>
          </p:cNvPr>
          <p:cNvGrpSpPr/>
          <p:nvPr/>
        </p:nvGrpSpPr>
        <p:grpSpPr>
          <a:xfrm>
            <a:off x="3989955" y="4489440"/>
            <a:ext cx="1786000" cy="1220613"/>
            <a:chOff x="195875" y="3442612"/>
            <a:chExt cx="1786000" cy="1220613"/>
          </a:xfrm>
        </p:grpSpPr>
        <p:pic>
          <p:nvPicPr>
            <p:cNvPr id="6" name="Google Shape;203;p26">
              <a:extLst>
                <a:ext uri="{FF2B5EF4-FFF2-40B4-BE49-F238E27FC236}">
                  <a16:creationId xmlns:a16="http://schemas.microsoft.com/office/drawing/2014/main" id="{ED142193-690E-405E-E7C6-B669874379A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120059" flipH="1">
              <a:off x="476931" y="3442612"/>
              <a:ext cx="1348794" cy="104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204;p26">
              <a:extLst>
                <a:ext uri="{FF2B5EF4-FFF2-40B4-BE49-F238E27FC236}">
                  <a16:creationId xmlns:a16="http://schemas.microsoft.com/office/drawing/2014/main" id="{A827E997-1828-CA7A-1377-9B62AEB2A54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95875" y="3895800"/>
              <a:ext cx="1786000" cy="767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E61426-FBD5-E4F4-FDD6-2D528158F66A}"/>
              </a:ext>
            </a:extLst>
          </p:cNvPr>
          <p:cNvGrpSpPr/>
          <p:nvPr/>
        </p:nvGrpSpPr>
        <p:grpSpPr>
          <a:xfrm>
            <a:off x="320777" y="139241"/>
            <a:ext cx="3807534" cy="2208251"/>
            <a:chOff x="320777" y="139241"/>
            <a:chExt cx="3807534" cy="2208251"/>
          </a:xfrm>
        </p:grpSpPr>
        <p:pic>
          <p:nvPicPr>
            <p:cNvPr id="11" name="Google Shape;194;p26">
              <a:extLst>
                <a:ext uri="{FF2B5EF4-FFF2-40B4-BE49-F238E27FC236}">
                  <a16:creationId xmlns:a16="http://schemas.microsoft.com/office/drawing/2014/main" id="{D6235C26-BE3C-B7A0-6529-377B40EE1DC8}"/>
                </a:ext>
              </a:extLst>
            </p:cNvPr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903246" y="139241"/>
              <a:ext cx="2157258" cy="2157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E74FB81-25C4-E011-DB60-91E6E0E96C1F}"/>
                </a:ext>
              </a:extLst>
            </p:cNvPr>
            <p:cNvSpPr/>
            <p:nvPr/>
          </p:nvSpPr>
          <p:spPr>
            <a:xfrm>
              <a:off x="320777" y="1580067"/>
              <a:ext cx="3807534" cy="767425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>
                      <a:alpha val="50000"/>
                    </a:schemeClr>
                  </a:solidFill>
                </a:rPr>
                <a:t>Motivating Example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5BF6FF-438D-6787-7A0B-FE9C9E5CB31B}"/>
              </a:ext>
            </a:extLst>
          </p:cNvPr>
          <p:cNvGrpSpPr/>
          <p:nvPr/>
        </p:nvGrpSpPr>
        <p:grpSpPr>
          <a:xfrm>
            <a:off x="2000172" y="4255592"/>
            <a:ext cx="3807534" cy="2095405"/>
            <a:chOff x="2000172" y="4255592"/>
            <a:chExt cx="3807534" cy="2095405"/>
          </a:xfrm>
        </p:grpSpPr>
        <p:pic>
          <p:nvPicPr>
            <p:cNvPr id="12" name="Google Shape;195;p26">
              <a:extLst>
                <a:ext uri="{FF2B5EF4-FFF2-40B4-BE49-F238E27FC236}">
                  <a16:creationId xmlns:a16="http://schemas.microsoft.com/office/drawing/2014/main" id="{97B77841-AF11-EBA5-D1A8-FBB56E56E75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4730"/>
            <a:stretch/>
          </p:blipFill>
          <p:spPr>
            <a:xfrm>
              <a:off x="2793819" y="4255592"/>
              <a:ext cx="2220239" cy="1454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7E96C97-C995-72EB-F15A-5F6C80F025DF}"/>
                </a:ext>
              </a:extLst>
            </p:cNvPr>
            <p:cNvSpPr/>
            <p:nvPr/>
          </p:nvSpPr>
          <p:spPr>
            <a:xfrm>
              <a:off x="2000172" y="5583572"/>
              <a:ext cx="3807534" cy="7674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System Design</a:t>
              </a:r>
            </a:p>
          </p:txBody>
        </p: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09F282B-FB54-ED54-0F92-99FBAE5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41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80EF-0BD8-915A-950B-09E6111D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Components</a:t>
            </a:r>
          </a:p>
        </p:txBody>
      </p:sp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07AB608F-629D-32B4-EF99-F2C87215F35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479909" flipH="1">
            <a:off x="4861491" y="1877641"/>
            <a:ext cx="2469019" cy="19096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88C10F9D-AB25-8323-40DC-DB90C1836DC7}"/>
              </a:ext>
            </a:extLst>
          </p:cNvPr>
          <p:cNvSpPr/>
          <p:nvPr/>
        </p:nvSpPr>
        <p:spPr>
          <a:xfrm>
            <a:off x="769153" y="4470832"/>
            <a:ext cx="3032915" cy="1658021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Retrieval Augmentation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6" name="Google Shape;144;p21">
            <a:extLst>
              <a:ext uri="{FF2B5EF4-FFF2-40B4-BE49-F238E27FC236}">
                <a16:creationId xmlns:a16="http://schemas.microsoft.com/office/drawing/2014/main" id="{9696E135-85A5-B7A9-6092-00D5E162F1E8}"/>
              </a:ext>
            </a:extLst>
          </p:cNvPr>
          <p:cNvSpPr/>
          <p:nvPr/>
        </p:nvSpPr>
        <p:spPr>
          <a:xfrm>
            <a:off x="4545019" y="4470832"/>
            <a:ext cx="3032915" cy="1658021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Fine-tuning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144;p21">
            <a:extLst>
              <a:ext uri="{FF2B5EF4-FFF2-40B4-BE49-F238E27FC236}">
                <a16:creationId xmlns:a16="http://schemas.microsoft.com/office/drawing/2014/main" id="{6BB630E5-C39C-54BD-246E-49FC7CEFDF22}"/>
              </a:ext>
            </a:extLst>
          </p:cNvPr>
          <p:cNvSpPr/>
          <p:nvPr/>
        </p:nvSpPr>
        <p:spPr>
          <a:xfrm>
            <a:off x="8320885" y="4470832"/>
            <a:ext cx="3032915" cy="1658021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Proof Search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275;p34">
            <a:extLst>
              <a:ext uri="{FF2B5EF4-FFF2-40B4-BE49-F238E27FC236}">
                <a16:creationId xmlns:a16="http://schemas.microsoft.com/office/drawing/2014/main" id="{3D2E2629-FA96-C4C5-19D4-002690114B04}"/>
              </a:ext>
            </a:extLst>
          </p:cNvPr>
          <p:cNvSpPr/>
          <p:nvPr/>
        </p:nvSpPr>
        <p:spPr>
          <a:xfrm>
            <a:off x="3889406" y="5015704"/>
            <a:ext cx="568275" cy="568275"/>
          </a:xfrm>
          <a:prstGeom prst="mathPlus">
            <a:avLst>
              <a:gd name="adj1" fmla="val 2352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75;p34">
            <a:extLst>
              <a:ext uri="{FF2B5EF4-FFF2-40B4-BE49-F238E27FC236}">
                <a16:creationId xmlns:a16="http://schemas.microsoft.com/office/drawing/2014/main" id="{165A604B-6FC5-3FF0-C10A-2AA69BC30F24}"/>
              </a:ext>
            </a:extLst>
          </p:cNvPr>
          <p:cNvSpPr/>
          <p:nvPr/>
        </p:nvSpPr>
        <p:spPr>
          <a:xfrm>
            <a:off x="7665272" y="5015703"/>
            <a:ext cx="568275" cy="568275"/>
          </a:xfrm>
          <a:prstGeom prst="mathPlus">
            <a:avLst>
              <a:gd name="adj1" fmla="val 2352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7C6B5-3FBA-B3DC-E5CF-CEEEEB93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13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A47B-F6A0-7DDF-3BE7-5AC74455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Prior Work…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D4BE96-BE30-4F9A-2A28-F8A3BAC585CD}"/>
              </a:ext>
            </a:extLst>
          </p:cNvPr>
          <p:cNvSpPr/>
          <p:nvPr/>
        </p:nvSpPr>
        <p:spPr>
          <a:xfrm>
            <a:off x="720090" y="1805940"/>
            <a:ext cx="3223260" cy="17259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Theorem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Proof State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Proof Script so far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0A3FD3B-9C7E-2D31-4CB7-18C962C5B8CF}"/>
              </a:ext>
            </a:extLst>
          </p:cNvPr>
          <p:cNvSpPr/>
          <p:nvPr/>
        </p:nvSpPr>
        <p:spPr>
          <a:xfrm>
            <a:off x="565785" y="4046220"/>
            <a:ext cx="3531870" cy="73152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Relevant Lemmas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05AB53-1DA0-ED00-252C-735A4421685D}"/>
              </a:ext>
            </a:extLst>
          </p:cNvPr>
          <p:cNvSpPr/>
          <p:nvPr/>
        </p:nvSpPr>
        <p:spPr>
          <a:xfrm>
            <a:off x="4997767" y="1805940"/>
            <a:ext cx="2716530" cy="41157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B9386-CAF2-F202-6DAA-D43FAF8FAA23}"/>
              </a:ext>
            </a:extLst>
          </p:cNvPr>
          <p:cNvSpPr/>
          <p:nvPr/>
        </p:nvSpPr>
        <p:spPr>
          <a:xfrm>
            <a:off x="8768715" y="3429000"/>
            <a:ext cx="2585085" cy="857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Next Tactic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54292B-E702-C8CB-FEC9-BC7D592DF355}"/>
              </a:ext>
            </a:extLst>
          </p:cNvPr>
          <p:cNvCxnSpPr>
            <a:stCxn id="3" idx="3"/>
          </p:cNvCxnSpPr>
          <p:nvPr/>
        </p:nvCxnSpPr>
        <p:spPr>
          <a:xfrm>
            <a:off x="3943350" y="2668905"/>
            <a:ext cx="105441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8C4EE5-8020-519C-A8C1-3E885EEE6E8D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4097655" y="4411980"/>
            <a:ext cx="90011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013400-3B72-9FFF-0437-5BA10CD4B20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714297" y="3857625"/>
            <a:ext cx="1054418" cy="619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2ED14-B233-1BEA-8D24-0288DBF6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12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E9BC-6973-B753-7612-A9D2E3EF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2862-1DC9-7335-F3A1-F583A816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Addition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30D26F-E823-6992-679E-A47253C1A340}"/>
              </a:ext>
            </a:extLst>
          </p:cNvPr>
          <p:cNvSpPr/>
          <p:nvPr/>
        </p:nvSpPr>
        <p:spPr>
          <a:xfrm>
            <a:off x="720090" y="1805940"/>
            <a:ext cx="3223260" cy="1725930"/>
          </a:xfrm>
          <a:prstGeom prst="rect">
            <a:avLst/>
          </a:prstGeom>
          <a:solidFill>
            <a:schemeClr val="accent6">
              <a:lumMod val="20000"/>
              <a:lumOff val="80000"/>
              <a:alpha val="50056"/>
            </a:schemeClr>
          </a:solidFill>
          <a:ln w="38100">
            <a:solidFill>
              <a:schemeClr val="accent1">
                <a:shade val="15000"/>
                <a:alpha val="49888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alpha val="49737"/>
                  </a:schemeClr>
                </a:solidFill>
              </a:rPr>
              <a:t>Theorem</a:t>
            </a:r>
          </a:p>
          <a:p>
            <a:pPr algn="ctr"/>
            <a:r>
              <a:rPr lang="en-US" sz="2800" dirty="0">
                <a:solidFill>
                  <a:schemeClr val="tx1">
                    <a:alpha val="49737"/>
                  </a:schemeClr>
                </a:solidFill>
              </a:rPr>
              <a:t>Proof State</a:t>
            </a:r>
          </a:p>
          <a:p>
            <a:pPr algn="ctr"/>
            <a:r>
              <a:rPr lang="en-US" sz="2800" dirty="0">
                <a:solidFill>
                  <a:schemeClr val="tx1">
                    <a:alpha val="49737"/>
                  </a:schemeClr>
                </a:solidFill>
              </a:rPr>
              <a:t>Proof Script so far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5AADBB5-784B-AC0C-9610-17FD9659D27F}"/>
              </a:ext>
            </a:extLst>
          </p:cNvPr>
          <p:cNvSpPr/>
          <p:nvPr/>
        </p:nvSpPr>
        <p:spPr>
          <a:xfrm>
            <a:off x="565785" y="4046220"/>
            <a:ext cx="3531870" cy="731520"/>
          </a:xfrm>
          <a:prstGeom prst="hexagon">
            <a:avLst/>
          </a:prstGeom>
          <a:solidFill>
            <a:schemeClr val="tx2">
              <a:lumMod val="10000"/>
              <a:lumOff val="90000"/>
              <a:alpha val="50056"/>
            </a:schemeClr>
          </a:solidFill>
          <a:ln w="38100">
            <a:solidFill>
              <a:schemeClr val="accent1">
                <a:shade val="15000"/>
                <a:alpha val="49888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alpha val="49737"/>
                  </a:schemeClr>
                </a:solidFill>
              </a:rPr>
              <a:t>Relevant Lemmas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0B13B70B-19A0-9561-2E73-7D479867F160}"/>
              </a:ext>
            </a:extLst>
          </p:cNvPr>
          <p:cNvSpPr/>
          <p:nvPr/>
        </p:nvSpPr>
        <p:spPr>
          <a:xfrm>
            <a:off x="565785" y="5190172"/>
            <a:ext cx="3531870" cy="731520"/>
          </a:xfrm>
          <a:prstGeom prst="hexagon">
            <a:avLst/>
          </a:prstGeom>
          <a:solidFill>
            <a:schemeClr val="tx2">
              <a:lumMod val="10000"/>
              <a:lumOff val="90000"/>
            </a:schemeClr>
          </a:solidFill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Relevant Proofs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E8156-7D91-9B34-E4ED-FAC1B0F05F63}"/>
              </a:ext>
            </a:extLst>
          </p:cNvPr>
          <p:cNvSpPr/>
          <p:nvPr/>
        </p:nvSpPr>
        <p:spPr>
          <a:xfrm>
            <a:off x="4997767" y="1805940"/>
            <a:ext cx="2716530" cy="4115752"/>
          </a:xfrm>
          <a:prstGeom prst="rect">
            <a:avLst/>
          </a:prstGeom>
          <a:solidFill>
            <a:schemeClr val="accent5">
              <a:lumMod val="20000"/>
              <a:lumOff val="80000"/>
              <a:alpha val="50056"/>
            </a:schemeClr>
          </a:solidFill>
          <a:ln w="38100">
            <a:solidFill>
              <a:schemeClr val="accent1">
                <a:shade val="15000"/>
                <a:alpha val="49888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alpha val="49737"/>
                  </a:schemeClr>
                </a:solidFill>
              </a:rPr>
              <a:t>LLM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3B2A8D-603E-F73E-2CD0-6AC4D3586BEE}"/>
              </a:ext>
            </a:extLst>
          </p:cNvPr>
          <p:cNvSpPr/>
          <p:nvPr/>
        </p:nvSpPr>
        <p:spPr>
          <a:xfrm>
            <a:off x="8768715" y="3429000"/>
            <a:ext cx="2585085" cy="857250"/>
          </a:xfrm>
          <a:prstGeom prst="rect">
            <a:avLst/>
          </a:prstGeom>
          <a:solidFill>
            <a:schemeClr val="accent2">
              <a:lumMod val="20000"/>
              <a:lumOff val="80000"/>
              <a:alpha val="50056"/>
            </a:schemeClr>
          </a:solidFill>
          <a:ln w="38100">
            <a:solidFill>
              <a:schemeClr val="accent1">
                <a:shade val="15000"/>
                <a:alpha val="49888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alpha val="49737"/>
                  </a:schemeClr>
                </a:solidFill>
              </a:rPr>
              <a:t>Next Tactic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59A04D-D1DE-CFB4-0215-53B50293D709}"/>
              </a:ext>
            </a:extLst>
          </p:cNvPr>
          <p:cNvCxnSpPr>
            <a:stCxn id="3" idx="3"/>
          </p:cNvCxnSpPr>
          <p:nvPr/>
        </p:nvCxnSpPr>
        <p:spPr>
          <a:xfrm>
            <a:off x="3943350" y="2668905"/>
            <a:ext cx="1054417" cy="0"/>
          </a:xfrm>
          <a:prstGeom prst="straightConnector1">
            <a:avLst/>
          </a:prstGeom>
          <a:ln w="50800">
            <a:solidFill>
              <a:schemeClr val="accent1">
                <a:shade val="15000"/>
                <a:alpha val="498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829091-D58C-9714-31D3-3EA2546FB55A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4097655" y="4411980"/>
            <a:ext cx="900112" cy="0"/>
          </a:xfrm>
          <a:prstGeom prst="straightConnector1">
            <a:avLst/>
          </a:prstGeom>
          <a:ln w="50800">
            <a:solidFill>
              <a:schemeClr val="accent1">
                <a:shade val="15000"/>
                <a:alpha val="498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1613C2-2C01-71E8-5D98-CA3B4FC84752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097655" y="5555932"/>
            <a:ext cx="90011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D959AD-FB68-0BF4-49EC-20469309DF7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714297" y="3857625"/>
            <a:ext cx="1054418" cy="6191"/>
          </a:xfrm>
          <a:prstGeom prst="straightConnector1">
            <a:avLst/>
          </a:prstGeom>
          <a:ln w="50800">
            <a:solidFill>
              <a:schemeClr val="accent1">
                <a:shade val="15000"/>
                <a:alpha val="498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14C51-E3F1-B90A-BCE6-FB43B632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0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61276-67F2-F924-763B-D696FF49F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7C34-41B1-7BD0-2588-A7CFBB1A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E058B-C79F-B04C-E1A4-A3E10EC7EEDD}"/>
              </a:ext>
            </a:extLst>
          </p:cNvPr>
          <p:cNvSpPr txBox="1"/>
          <p:nvPr/>
        </p:nvSpPr>
        <p:spPr>
          <a:xfrm>
            <a:off x="3421378" y="3760136"/>
            <a:ext cx="5349241" cy="212750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Inductive </a:t>
            </a:r>
            <a:r>
              <a:rPr lang="en-US" sz="2000" dirty="0" err="1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Aexp</a:t>
            </a: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</a:t>
            </a: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Type 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:=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| Anum (n : </a:t>
            </a:r>
            <a:r>
              <a:rPr lang="en-US" sz="2000" dirty="0" err="1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nat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)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| Avar (name : </a:t>
            </a:r>
            <a:r>
              <a:rPr lang="en-US" sz="2000" dirty="0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string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)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|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Aplus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(a1 a2 : </a:t>
            </a:r>
            <a:r>
              <a:rPr lang="en-US" sz="2000" dirty="0" err="1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Aexp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)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  <a:endParaRPr lang="en-US" sz="2000" dirty="0">
              <a:latin typeface="Fira Code" pitchFamily="49" charset="0"/>
              <a:ea typeface="Fira Code" pitchFamily="49" charset="0"/>
              <a:cs typeface="Fira Code" pitchFamily="49" charset="0"/>
              <a:sym typeface="Georgi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55777-42CE-9318-3120-5F093648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5</a:t>
            </a:fld>
            <a:endParaRPr lang="en-US"/>
          </a:p>
        </p:txBody>
      </p:sp>
      <p:sp>
        <p:nvSpPr>
          <p:cNvPr id="3" name="Google Shape;144;p21">
            <a:extLst>
              <a:ext uri="{FF2B5EF4-FFF2-40B4-BE49-F238E27FC236}">
                <a16:creationId xmlns:a16="http://schemas.microsoft.com/office/drawing/2014/main" id="{58E649AB-434E-AE18-6436-7D0E07EE179F}"/>
              </a:ext>
            </a:extLst>
          </p:cNvPr>
          <p:cNvSpPr/>
          <p:nvPr/>
        </p:nvSpPr>
        <p:spPr>
          <a:xfrm>
            <a:off x="1210587" y="1775510"/>
            <a:ext cx="9770821" cy="165349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Consider the tiny language of arithmetic expressions over: Constants, Variables, and Expressions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03350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C707-583E-6A49-B759-6E200EF3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F0E16-97F9-10F0-E91F-D8DF4339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50</a:t>
            </a:fld>
            <a:endParaRPr lang="en-US"/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F1B14C81-49FB-BFA5-1F4F-B44EA348BC1A}"/>
              </a:ext>
            </a:extLst>
          </p:cNvPr>
          <p:cNvSpPr/>
          <p:nvPr/>
        </p:nvSpPr>
        <p:spPr>
          <a:xfrm>
            <a:off x="4762249" y="2169714"/>
            <a:ext cx="6310242" cy="2044947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Georgia"/>
                <a:cs typeface="Georgia"/>
                <a:sym typeface="Georgia"/>
              </a:rPr>
              <a:t>Training Set: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181,562 Theorems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2,008,543 Proof Steps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A3A576-3D82-4A2D-55B6-32896AF98623}"/>
              </a:ext>
            </a:extLst>
          </p:cNvPr>
          <p:cNvGrpSpPr/>
          <p:nvPr/>
        </p:nvGrpSpPr>
        <p:grpSpPr>
          <a:xfrm>
            <a:off x="1230630" y="1393508"/>
            <a:ext cx="2594616" cy="3201170"/>
            <a:chOff x="281608" y="1748124"/>
            <a:chExt cx="2594616" cy="3201170"/>
          </a:xfrm>
        </p:grpSpPr>
        <p:grpSp>
          <p:nvGrpSpPr>
            <p:cNvPr id="7" name="Google Shape;525;p46">
              <a:extLst>
                <a:ext uri="{FF2B5EF4-FFF2-40B4-BE49-F238E27FC236}">
                  <a16:creationId xmlns:a16="http://schemas.microsoft.com/office/drawing/2014/main" id="{59ADCFB8-5904-485C-FA0F-017517837369}"/>
                </a:ext>
              </a:extLst>
            </p:cNvPr>
            <p:cNvGrpSpPr/>
            <p:nvPr/>
          </p:nvGrpSpPr>
          <p:grpSpPr>
            <a:xfrm>
              <a:off x="281608" y="1748124"/>
              <a:ext cx="2594616" cy="3201170"/>
              <a:chOff x="45737" y="2093799"/>
              <a:chExt cx="1932425" cy="2384176"/>
            </a:xfrm>
          </p:grpSpPr>
          <p:pic>
            <p:nvPicPr>
              <p:cNvPr id="9" name="Google Shape;526;p46">
                <a:extLst>
                  <a:ext uri="{FF2B5EF4-FFF2-40B4-BE49-F238E27FC236}">
                    <a16:creationId xmlns:a16="http://schemas.microsoft.com/office/drawing/2014/main" id="{D46D4AD9-A427-C755-98BA-019FEA48FE7F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5737" y="2388875"/>
                <a:ext cx="1932425" cy="2089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527;p46">
                <a:extLst>
                  <a:ext uri="{FF2B5EF4-FFF2-40B4-BE49-F238E27FC236}">
                    <a16:creationId xmlns:a16="http://schemas.microsoft.com/office/drawing/2014/main" id="{44496146-F199-6C86-330C-A8A261832B1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b="27188"/>
              <a:stretch/>
            </p:blipFill>
            <p:spPr>
              <a:xfrm>
                <a:off x="451325" y="2093799"/>
                <a:ext cx="1300050" cy="1521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319BD3-3930-F999-6655-DA0DB7E86FE2}"/>
                </a:ext>
              </a:extLst>
            </p:cNvPr>
            <p:cNvSpPr txBox="1"/>
            <p:nvPr/>
          </p:nvSpPr>
          <p:spPr>
            <a:xfrm>
              <a:off x="748217" y="3959085"/>
              <a:ext cx="1661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CoqStoq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9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6CA8-5BE3-E94C-07F2-3BDD869B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Search</a:t>
            </a:r>
          </a:p>
        </p:txBody>
      </p:sp>
      <p:sp>
        <p:nvSpPr>
          <p:cNvPr id="3" name="Google Shape;144;p21">
            <a:extLst>
              <a:ext uri="{FF2B5EF4-FFF2-40B4-BE49-F238E27FC236}">
                <a16:creationId xmlns:a16="http://schemas.microsoft.com/office/drawing/2014/main" id="{FA72D193-1747-180C-EA1D-F608B28E03FF}"/>
              </a:ext>
            </a:extLst>
          </p:cNvPr>
          <p:cNvSpPr/>
          <p:nvPr/>
        </p:nvSpPr>
        <p:spPr>
          <a:xfrm>
            <a:off x="1287917" y="1928717"/>
            <a:ext cx="9616165" cy="2994975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Georgia"/>
                <a:cs typeface="Georgia"/>
                <a:sym typeface="Georgia"/>
              </a:rPr>
              <a:t>Not a tree search!</a:t>
            </a:r>
            <a:br>
              <a:rPr lang="en-US" sz="2800" b="1" i="1" dirty="0">
                <a:ea typeface="Georgia"/>
                <a:cs typeface="Georgia"/>
                <a:sym typeface="Georgia"/>
              </a:rPr>
            </a:br>
            <a:endParaRPr lang="en-US" sz="2800" b="1" i="1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i="1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i="1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i="1" dirty="0">
              <a:ea typeface="Georgia"/>
              <a:cs typeface="Georgia"/>
              <a:sym typeface="Georgi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794A7-5BDD-D143-F126-4DB7CE90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0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729B3-0ADE-C520-C090-95277786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E88D-3EAD-088F-66B7-16CB6399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Search</a:t>
            </a:r>
          </a:p>
        </p:txBody>
      </p:sp>
      <p:sp>
        <p:nvSpPr>
          <p:cNvPr id="3" name="Google Shape;144;p21">
            <a:extLst>
              <a:ext uri="{FF2B5EF4-FFF2-40B4-BE49-F238E27FC236}">
                <a16:creationId xmlns:a16="http://schemas.microsoft.com/office/drawing/2014/main" id="{A04F44FB-C7D1-298B-5D6C-14C8955D161F}"/>
              </a:ext>
            </a:extLst>
          </p:cNvPr>
          <p:cNvSpPr/>
          <p:nvPr/>
        </p:nvSpPr>
        <p:spPr>
          <a:xfrm>
            <a:off x="1287917" y="1928717"/>
            <a:ext cx="9616165" cy="2994975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Georgia"/>
                <a:cs typeface="Georgia"/>
                <a:sym typeface="Georgia"/>
              </a:rPr>
              <a:t>Not a tree search!</a:t>
            </a:r>
            <a:br>
              <a:rPr lang="en-US" sz="2800" b="1" i="1" dirty="0">
                <a:ea typeface="Georgia"/>
                <a:cs typeface="Georgia"/>
                <a:sym typeface="Georgia"/>
              </a:rPr>
            </a:br>
            <a:endParaRPr lang="en-US" sz="2800" b="1" i="1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Georgia"/>
                <a:cs typeface="Georgia"/>
                <a:sym typeface="Georgia"/>
              </a:rPr>
              <a:t>Rollout Search: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Sample a proof from the LLM one step at a time.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Restart from scratch on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A95E7-8272-3DAF-272E-3E7D8CA4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0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7CD36-A2CF-A9A8-37F9-994B12D0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0;p26">
            <a:extLst>
              <a:ext uri="{FF2B5EF4-FFF2-40B4-BE49-F238E27FC236}">
                <a16:creationId xmlns:a16="http://schemas.microsoft.com/office/drawing/2014/main" id="{BDAEE2D0-DF23-5BF7-649A-82F41E37DC3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E757C999-035C-6D8E-7998-DA80CECB6277}"/>
              </a:ext>
            </a:extLst>
          </p:cNvPr>
          <p:cNvSpPr/>
          <p:nvPr/>
        </p:nvSpPr>
        <p:spPr>
          <a:xfrm>
            <a:off x="480646" y="804227"/>
            <a:ext cx="7233139" cy="5246074"/>
          </a:xfrm>
          <a:custGeom>
            <a:avLst/>
            <a:gdLst>
              <a:gd name="connsiteX0" fmla="*/ 0 w 7233139"/>
              <a:gd name="connsiteY0" fmla="*/ 5033865 h 5246074"/>
              <a:gd name="connsiteX1" fmla="*/ 1230923 w 7233139"/>
              <a:gd name="connsiteY1" fmla="*/ 708050 h 5246074"/>
              <a:gd name="connsiteX2" fmla="*/ 3329354 w 7233139"/>
              <a:gd name="connsiteY2" fmla="*/ 5244881 h 5246074"/>
              <a:gd name="connsiteX3" fmla="*/ 5673969 w 7233139"/>
              <a:gd name="connsiteY3" fmla="*/ 192235 h 5246074"/>
              <a:gd name="connsiteX4" fmla="*/ 7233139 w 7233139"/>
              <a:gd name="connsiteY4" fmla="*/ 1540388 h 52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139" h="5246074">
                <a:moveTo>
                  <a:pt x="0" y="5033865"/>
                </a:moveTo>
                <a:cubicBezTo>
                  <a:pt x="338015" y="2853373"/>
                  <a:pt x="676031" y="672881"/>
                  <a:pt x="1230923" y="708050"/>
                </a:cubicBezTo>
                <a:cubicBezTo>
                  <a:pt x="1785815" y="743219"/>
                  <a:pt x="2588846" y="5330850"/>
                  <a:pt x="3329354" y="5244881"/>
                </a:cubicBezTo>
                <a:cubicBezTo>
                  <a:pt x="4069862" y="5158912"/>
                  <a:pt x="5023338" y="809650"/>
                  <a:pt x="5673969" y="192235"/>
                </a:cubicBezTo>
                <a:cubicBezTo>
                  <a:pt x="6324600" y="-425181"/>
                  <a:pt x="6778869" y="557603"/>
                  <a:pt x="7233139" y="1540388"/>
                </a:cubicBezTo>
              </a:path>
            </a:pathLst>
          </a:custGeom>
          <a:noFill/>
          <a:ln w="120650">
            <a:solidFill>
              <a:schemeClr val="accent1">
                <a:shade val="15000"/>
                <a:alpha val="74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9F070F-646C-AC72-3820-76B07919D4B6}"/>
              </a:ext>
            </a:extLst>
          </p:cNvPr>
          <p:cNvGrpSpPr/>
          <p:nvPr/>
        </p:nvGrpSpPr>
        <p:grpSpPr>
          <a:xfrm>
            <a:off x="6551420" y="337166"/>
            <a:ext cx="1786000" cy="1220613"/>
            <a:chOff x="195875" y="3442612"/>
            <a:chExt cx="1786000" cy="1220613"/>
          </a:xfrm>
        </p:grpSpPr>
        <p:pic>
          <p:nvPicPr>
            <p:cNvPr id="6" name="Google Shape;203;p26">
              <a:extLst>
                <a:ext uri="{FF2B5EF4-FFF2-40B4-BE49-F238E27FC236}">
                  <a16:creationId xmlns:a16="http://schemas.microsoft.com/office/drawing/2014/main" id="{BA2F87D1-F42A-1C06-583F-39C66D2CEAB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120059" flipH="1">
              <a:off x="476931" y="3442612"/>
              <a:ext cx="1348794" cy="104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204;p26">
              <a:extLst>
                <a:ext uri="{FF2B5EF4-FFF2-40B4-BE49-F238E27FC236}">
                  <a16:creationId xmlns:a16="http://schemas.microsoft.com/office/drawing/2014/main" id="{1EEB8EDC-863C-9AF4-359D-951B009465F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95875" y="3895800"/>
              <a:ext cx="1786000" cy="767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3A972AB-3394-425F-D902-A3A8C55B08EA}"/>
              </a:ext>
            </a:extLst>
          </p:cNvPr>
          <p:cNvGrpSpPr/>
          <p:nvPr/>
        </p:nvGrpSpPr>
        <p:grpSpPr>
          <a:xfrm>
            <a:off x="320777" y="139241"/>
            <a:ext cx="3807534" cy="2208251"/>
            <a:chOff x="320777" y="139241"/>
            <a:chExt cx="3807534" cy="2208251"/>
          </a:xfrm>
        </p:grpSpPr>
        <p:pic>
          <p:nvPicPr>
            <p:cNvPr id="11" name="Google Shape;194;p26">
              <a:extLst>
                <a:ext uri="{FF2B5EF4-FFF2-40B4-BE49-F238E27FC236}">
                  <a16:creationId xmlns:a16="http://schemas.microsoft.com/office/drawing/2014/main" id="{6B8AF406-886D-4B76-D826-589646475D30}"/>
                </a:ext>
              </a:extLst>
            </p:cNvPr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903246" y="139241"/>
              <a:ext cx="2157258" cy="2157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9A86755-587C-AB58-AF10-72B709D34FA9}"/>
                </a:ext>
              </a:extLst>
            </p:cNvPr>
            <p:cNvSpPr/>
            <p:nvPr/>
          </p:nvSpPr>
          <p:spPr>
            <a:xfrm>
              <a:off x="320777" y="1580067"/>
              <a:ext cx="3807534" cy="76742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>
                      <a:alpha val="50000"/>
                    </a:schemeClr>
                  </a:solidFill>
                </a:rPr>
                <a:t>Motivating Example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F431E5-A142-1A95-5AF1-6AF429E99A2B}"/>
              </a:ext>
            </a:extLst>
          </p:cNvPr>
          <p:cNvGrpSpPr/>
          <p:nvPr/>
        </p:nvGrpSpPr>
        <p:grpSpPr>
          <a:xfrm>
            <a:off x="2000172" y="4255592"/>
            <a:ext cx="3807534" cy="2095405"/>
            <a:chOff x="2000172" y="4255592"/>
            <a:chExt cx="3807534" cy="2095405"/>
          </a:xfrm>
        </p:grpSpPr>
        <p:pic>
          <p:nvPicPr>
            <p:cNvPr id="12" name="Google Shape;195;p26">
              <a:extLst>
                <a:ext uri="{FF2B5EF4-FFF2-40B4-BE49-F238E27FC236}">
                  <a16:creationId xmlns:a16="http://schemas.microsoft.com/office/drawing/2014/main" id="{6C2FC241-C2CB-7167-FB1A-74658609B06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50000"/>
            </a:blip>
            <a:srcRect t="34730"/>
            <a:stretch/>
          </p:blipFill>
          <p:spPr>
            <a:xfrm>
              <a:off x="2793819" y="4255592"/>
              <a:ext cx="2220239" cy="1454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2530A10-8E80-7725-0FF2-209BC1D02991}"/>
                </a:ext>
              </a:extLst>
            </p:cNvPr>
            <p:cNvSpPr/>
            <p:nvPr/>
          </p:nvSpPr>
          <p:spPr>
            <a:xfrm>
              <a:off x="2000172" y="5583572"/>
              <a:ext cx="3807534" cy="76742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>
                      <a:alpha val="50000"/>
                    </a:schemeClr>
                  </a:solidFill>
                </a:rPr>
                <a:t>System Design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261421A-72FC-DB86-B16F-E72BE0D55446}"/>
              </a:ext>
            </a:extLst>
          </p:cNvPr>
          <p:cNvGrpSpPr/>
          <p:nvPr/>
        </p:nvGrpSpPr>
        <p:grpSpPr>
          <a:xfrm>
            <a:off x="5252861" y="-281027"/>
            <a:ext cx="2220239" cy="2087723"/>
            <a:chOff x="5252861" y="-281027"/>
            <a:chExt cx="2220239" cy="2087723"/>
          </a:xfrm>
        </p:grpSpPr>
        <p:pic>
          <p:nvPicPr>
            <p:cNvPr id="13" name="Google Shape;196;p26">
              <a:extLst>
                <a:ext uri="{FF2B5EF4-FFF2-40B4-BE49-F238E27FC236}">
                  <a16:creationId xmlns:a16="http://schemas.microsoft.com/office/drawing/2014/main" id="{82A042FD-8920-9B34-F0D9-9C4FE5D09EF5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96040" y="-281027"/>
              <a:ext cx="2019700" cy="201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8311CC0-1A17-D5B0-DD4B-625FED0D3C4E}"/>
                </a:ext>
              </a:extLst>
            </p:cNvPr>
            <p:cNvSpPr/>
            <p:nvPr/>
          </p:nvSpPr>
          <p:spPr>
            <a:xfrm>
              <a:off x="5252861" y="1039271"/>
              <a:ext cx="2220239" cy="7674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Results</a:t>
              </a:r>
            </a:p>
          </p:txBody>
        </p: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7F37C8E-40B9-6F0D-91C9-C6657C43B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28F8-C5A1-BD1B-FE82-6E2033EE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8" name="Google Shape;144;p21">
            <a:extLst>
              <a:ext uri="{FF2B5EF4-FFF2-40B4-BE49-F238E27FC236}">
                <a16:creationId xmlns:a16="http://schemas.microsoft.com/office/drawing/2014/main" id="{B59B42A7-5164-B6FD-DF0D-3B712F9C4425}"/>
              </a:ext>
            </a:extLst>
          </p:cNvPr>
          <p:cNvSpPr/>
          <p:nvPr/>
        </p:nvSpPr>
        <p:spPr>
          <a:xfrm>
            <a:off x="2788628" y="1859273"/>
            <a:ext cx="6614744" cy="145309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Georgia"/>
                <a:cs typeface="Georgia"/>
                <a:sym typeface="Georgia"/>
              </a:rPr>
              <a:t>Training Set: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181,562 Theorems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44;p21">
            <a:extLst>
              <a:ext uri="{FF2B5EF4-FFF2-40B4-BE49-F238E27FC236}">
                <a16:creationId xmlns:a16="http://schemas.microsoft.com/office/drawing/2014/main" id="{E4CA0677-26D5-AB7E-51F3-A0485A605903}"/>
              </a:ext>
            </a:extLst>
          </p:cNvPr>
          <p:cNvSpPr/>
          <p:nvPr/>
        </p:nvSpPr>
        <p:spPr>
          <a:xfrm>
            <a:off x="2788628" y="3664787"/>
            <a:ext cx="6614744" cy="145309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Georgia"/>
                <a:cs typeface="Georgia"/>
                <a:sym typeface="Georgia"/>
              </a:rPr>
              <a:t>Testing Benchmark: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12 projects, 10,396 Theorems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5A74E-354C-949B-9A02-CEA5D7339186}"/>
              </a:ext>
            </a:extLst>
          </p:cNvPr>
          <p:cNvGrpSpPr/>
          <p:nvPr/>
        </p:nvGrpSpPr>
        <p:grpSpPr>
          <a:xfrm>
            <a:off x="1230630" y="1393508"/>
            <a:ext cx="2594616" cy="3201170"/>
            <a:chOff x="281608" y="1748124"/>
            <a:chExt cx="2594616" cy="3201170"/>
          </a:xfrm>
        </p:grpSpPr>
        <p:grpSp>
          <p:nvGrpSpPr>
            <p:cNvPr id="5" name="Google Shape;525;p46">
              <a:extLst>
                <a:ext uri="{FF2B5EF4-FFF2-40B4-BE49-F238E27FC236}">
                  <a16:creationId xmlns:a16="http://schemas.microsoft.com/office/drawing/2014/main" id="{69279E75-D16A-C4A2-0A4F-C78A26BD9744}"/>
                </a:ext>
              </a:extLst>
            </p:cNvPr>
            <p:cNvGrpSpPr/>
            <p:nvPr/>
          </p:nvGrpSpPr>
          <p:grpSpPr>
            <a:xfrm>
              <a:off x="281608" y="1748124"/>
              <a:ext cx="2594616" cy="3201170"/>
              <a:chOff x="45737" y="2093799"/>
              <a:chExt cx="1932425" cy="2384176"/>
            </a:xfrm>
          </p:grpSpPr>
          <p:pic>
            <p:nvPicPr>
              <p:cNvPr id="6" name="Google Shape;526;p46">
                <a:extLst>
                  <a:ext uri="{FF2B5EF4-FFF2-40B4-BE49-F238E27FC236}">
                    <a16:creationId xmlns:a16="http://schemas.microsoft.com/office/drawing/2014/main" id="{40A3EDA7-C0C5-D425-AC97-51799BDA2D97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5737" y="2388875"/>
                <a:ext cx="1932425" cy="2089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527;p46">
                <a:extLst>
                  <a:ext uri="{FF2B5EF4-FFF2-40B4-BE49-F238E27FC236}">
                    <a16:creationId xmlns:a16="http://schemas.microsoft.com/office/drawing/2014/main" id="{06142197-8101-8A5A-6C55-91076B70FCE8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b="27188"/>
              <a:stretch/>
            </p:blipFill>
            <p:spPr>
              <a:xfrm>
                <a:off x="451325" y="2093799"/>
                <a:ext cx="1300050" cy="1521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2AA9C5-1EDC-7C74-6092-96C7F6083F2A}"/>
                </a:ext>
              </a:extLst>
            </p:cNvPr>
            <p:cNvSpPr txBox="1"/>
            <p:nvPr/>
          </p:nvSpPr>
          <p:spPr>
            <a:xfrm>
              <a:off x="748217" y="3959085"/>
              <a:ext cx="1661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CoqStoq</a:t>
              </a:r>
              <a:endParaRPr lang="en-US" sz="28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79AFB9-701D-93C2-F0C9-CFBCCAFF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23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583D9CED-E50D-41F8-31BF-152711AFB055}"/>
              </a:ext>
            </a:extLst>
          </p:cNvPr>
          <p:cNvSpPr/>
          <p:nvPr/>
        </p:nvSpPr>
        <p:spPr>
          <a:xfrm>
            <a:off x="1928133" y="1399161"/>
            <a:ext cx="8335729" cy="163652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What information do LLMs need to generate proofs?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5A8F4-C575-8304-41C3-F74DA49D8C6A}"/>
              </a:ext>
            </a:extLst>
          </p:cNvPr>
          <p:cNvSpPr txBox="1"/>
          <p:nvPr/>
        </p:nvSpPr>
        <p:spPr>
          <a:xfrm>
            <a:off x="3796858" y="727471"/>
            <a:ext cx="4598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Our Central Question: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190379-6F44-082A-4523-27C85353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7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F46B2-6E4F-8F9F-5B38-EF0E19BC5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4154AE07-7F81-4BE4-158C-DCAD7B56C7D8}"/>
              </a:ext>
            </a:extLst>
          </p:cNvPr>
          <p:cNvSpPr/>
          <p:nvPr/>
        </p:nvSpPr>
        <p:spPr>
          <a:xfrm>
            <a:off x="1928133" y="1399161"/>
            <a:ext cx="8335729" cy="1636523"/>
          </a:xfrm>
          <a:prstGeom prst="roundRect">
            <a:avLst>
              <a:gd name="adj" fmla="val 16667"/>
            </a:avLst>
          </a:prstGeom>
          <a:solidFill>
            <a:srgbClr val="CFE2F3">
              <a:alpha val="50000"/>
            </a:srgbClr>
          </a:solidFill>
          <a:ln w="38100" cap="flat" cmpd="sng">
            <a:solidFill>
              <a:schemeClr val="dk1">
                <a:alpha val="49888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alpha val="50000"/>
                  </a:schemeClr>
                </a:solidFill>
                <a:ea typeface="Georgia"/>
                <a:cs typeface="Georgia"/>
                <a:sym typeface="Georgia"/>
              </a:rPr>
              <a:t>What information do LLMs need to generate proofs?</a:t>
            </a:r>
            <a:endParaRPr sz="2800" dirty="0">
              <a:solidFill>
                <a:schemeClr val="tx1">
                  <a:alpha val="50000"/>
                </a:schemeClr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5" name="Google Shape;144;p21">
            <a:extLst>
              <a:ext uri="{FF2B5EF4-FFF2-40B4-BE49-F238E27FC236}">
                <a16:creationId xmlns:a16="http://schemas.microsoft.com/office/drawing/2014/main" id="{32118E86-5DD0-E650-B9C7-FAD47755C104}"/>
              </a:ext>
            </a:extLst>
          </p:cNvPr>
          <p:cNvSpPr/>
          <p:nvPr/>
        </p:nvSpPr>
        <p:spPr>
          <a:xfrm>
            <a:off x="1928134" y="4201619"/>
            <a:ext cx="8335729" cy="221768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How does Rango’s performance change when we: </a:t>
            </a:r>
            <a:r>
              <a:rPr lang="en-US" sz="2800" b="1" dirty="0">
                <a:ea typeface="Georgia"/>
                <a:cs typeface="Georgia"/>
                <a:sym typeface="Georgia"/>
              </a:rPr>
              <a:t>remove </a:t>
            </a:r>
            <a:r>
              <a:rPr lang="en-US" sz="2800" dirty="0">
                <a:ea typeface="Georgia"/>
                <a:cs typeface="Georgia"/>
                <a:sym typeface="Georgia"/>
              </a:rPr>
              <a:t>relevant proofs?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Georgia"/>
                <a:cs typeface="Georgia"/>
                <a:sym typeface="Georgia"/>
              </a:rPr>
              <a:t>remove </a:t>
            </a:r>
            <a:r>
              <a:rPr lang="en-US" sz="2800" dirty="0">
                <a:ea typeface="Georgia"/>
                <a:cs typeface="Georgia"/>
                <a:sym typeface="Georgia"/>
              </a:rPr>
              <a:t>relevant lemmas?</a:t>
            </a:r>
            <a:endParaRPr sz="2800" b="1" dirty="0">
              <a:ea typeface="Georgia"/>
              <a:cs typeface="Georgia"/>
              <a:sym typeface="Georg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70D916-D1E0-A7EA-5ACC-1A5C5D5367A4}"/>
              </a:ext>
            </a:extLst>
          </p:cNvPr>
          <p:cNvSpPr txBox="1"/>
          <p:nvPr/>
        </p:nvSpPr>
        <p:spPr>
          <a:xfrm>
            <a:off x="3796858" y="3529929"/>
            <a:ext cx="4598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concrete substitute: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A010F-54A6-3719-C5B4-42F11BA16FB1}"/>
              </a:ext>
            </a:extLst>
          </p:cNvPr>
          <p:cNvSpPr txBox="1"/>
          <p:nvPr/>
        </p:nvSpPr>
        <p:spPr>
          <a:xfrm>
            <a:off x="3796858" y="727471"/>
            <a:ext cx="4598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alpha val="50000"/>
                  </a:schemeClr>
                </a:solidFill>
              </a:rPr>
              <a:t>Our Central Question: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97DB0-57A0-7107-8120-50170E9E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52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1288-9F8B-4F3A-5BE0-4F8B4AFD9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DF14-C747-89CE-970B-A434344D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Rango Benefits Most from Similar Proofs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AB9A220-07A1-3F4F-818A-E5C30CB28A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5768312"/>
              </p:ext>
            </p:extLst>
          </p:nvPr>
        </p:nvGraphicFramePr>
        <p:xfrm>
          <a:off x="1210733" y="1596537"/>
          <a:ext cx="9770533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4DE9A01B-4397-F490-428E-DEC029DF45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79909" flipH="1">
            <a:off x="2975577" y="3942025"/>
            <a:ext cx="1292030" cy="9993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C062-F61A-5807-8EC4-5AD57DCD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71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B211-8EC8-009E-BBE5-5A9E0FF1E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7F0EE149-F9FE-C21A-C2AD-F82D321AC50E}"/>
              </a:ext>
            </a:extLst>
          </p:cNvPr>
          <p:cNvSpPr/>
          <p:nvPr/>
        </p:nvSpPr>
        <p:spPr>
          <a:xfrm>
            <a:off x="1287917" y="1690689"/>
            <a:ext cx="9616165" cy="1837958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Relevant proofs are more helpful than relevant lemmas for generating proofs with LLMs.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875F2-475E-4FF4-3318-F44D97C8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80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A4FEF-F8D9-B787-D3A1-AD3EF5EEB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C718-632B-9CF1-29DD-94F3584CB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E7BCDB54-6288-56EA-5754-DF2A73BDF764}"/>
              </a:ext>
            </a:extLst>
          </p:cNvPr>
          <p:cNvSpPr/>
          <p:nvPr/>
        </p:nvSpPr>
        <p:spPr>
          <a:xfrm>
            <a:off x="1287917" y="1690689"/>
            <a:ext cx="9616165" cy="1837958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Relevant proofs are more helpful than </a:t>
            </a:r>
            <a:r>
              <a:rPr lang="en-US" sz="2800">
                <a:ea typeface="Georgia"/>
                <a:cs typeface="Georgia"/>
                <a:sym typeface="Georgia"/>
              </a:rPr>
              <a:t>relevant lemmas </a:t>
            </a:r>
            <a:r>
              <a:rPr lang="en-US" sz="2800" dirty="0">
                <a:ea typeface="Georgia"/>
                <a:cs typeface="Georgia"/>
                <a:sym typeface="Georgia"/>
              </a:rPr>
              <a:t>when generating proofs with LLMs.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6" name="Google Shape;144;p21">
            <a:extLst>
              <a:ext uri="{FF2B5EF4-FFF2-40B4-BE49-F238E27FC236}">
                <a16:creationId xmlns:a16="http://schemas.microsoft.com/office/drawing/2014/main" id="{8FB1BC74-8CFD-ED87-CF75-B9E4120B17D2}"/>
              </a:ext>
            </a:extLst>
          </p:cNvPr>
          <p:cNvSpPr/>
          <p:nvPr/>
        </p:nvSpPr>
        <p:spPr>
          <a:xfrm>
            <a:off x="2812726" y="3853113"/>
            <a:ext cx="6566546" cy="203981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Potential Reasons: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a typeface="Georgia"/>
                <a:cs typeface="Georgia"/>
                <a:sym typeface="Georgia"/>
              </a:rPr>
              <a:t>Inaccurate lemma retrieval.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a typeface="Georgia"/>
                <a:cs typeface="Georgia"/>
                <a:sym typeface="Georgia"/>
              </a:rPr>
              <a:t>Learning about lemmas by example.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468EC-9521-46E5-13E7-D6806C53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5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1DB3B-F708-D8BA-FEB1-D6A7B7CD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91FA-D646-C30F-1C1E-5F65291B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8A7400C9-8293-72A1-8F5B-4F13ADF1FC85}"/>
              </a:ext>
            </a:extLst>
          </p:cNvPr>
          <p:cNvSpPr/>
          <p:nvPr/>
        </p:nvSpPr>
        <p:spPr>
          <a:xfrm>
            <a:off x="1210589" y="1489514"/>
            <a:ext cx="9770821" cy="1011948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We can implement </a:t>
            </a:r>
            <a:r>
              <a:rPr lang="en-US" sz="2800" i="1" dirty="0">
                <a:ea typeface="Georgia"/>
                <a:cs typeface="Georgia"/>
                <a:sym typeface="Georgia"/>
              </a:rPr>
              <a:t>constant folding</a:t>
            </a:r>
            <a:r>
              <a:rPr lang="en-US" sz="2800" dirty="0">
                <a:ea typeface="Georgia"/>
                <a:cs typeface="Georgia"/>
                <a:sym typeface="Georgia"/>
              </a:rPr>
              <a:t> over our language.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7D3D57-BA41-BFF5-1A73-73F62AC1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95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92D4-5959-0ED2-FB00-85CD4BCF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Question!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5762F533-88FE-9B49-4B4A-FA3EAC6DCC0D}"/>
              </a:ext>
            </a:extLst>
          </p:cNvPr>
          <p:cNvSpPr/>
          <p:nvPr/>
        </p:nvSpPr>
        <p:spPr>
          <a:xfrm>
            <a:off x="2594033" y="2286872"/>
            <a:ext cx="7003934" cy="1519814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How does Rango compare to GPT-4o?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E0D0F-C8B3-D09B-2C40-7C4999EC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44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31CC-6B0F-DAF1-3D04-74F284E1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Rango Outperforms GPT-4o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B673EB3-CB76-0E4F-AFED-27A82E2B7B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063392"/>
              </p:ext>
            </p:extLst>
          </p:nvPr>
        </p:nvGraphicFramePr>
        <p:xfrm>
          <a:off x="2425700" y="2209544"/>
          <a:ext cx="7035799" cy="4429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2" descr="Openai Logo icon - Free Download PNG &amp; SVG | Streamline">
            <a:extLst>
              <a:ext uri="{FF2B5EF4-FFF2-40B4-BE49-F238E27FC236}">
                <a16:creationId xmlns:a16="http://schemas.microsoft.com/office/drawing/2014/main" id="{621AFDFC-D1E6-20CC-C49C-188F87000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924" y="4522967"/>
            <a:ext cx="1113739" cy="111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0975DC27-B8AC-EB82-9713-4BB473ADBB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79909" flipH="1">
            <a:off x="4165797" y="4283369"/>
            <a:ext cx="1292030" cy="99933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79FFCB-E089-6556-D876-F4231377C259}"/>
                  </a:ext>
                </a:extLst>
              </p:cNvPr>
              <p:cNvSpPr txBox="1"/>
              <p:nvPr/>
            </p:nvSpPr>
            <p:spPr>
              <a:xfrm>
                <a:off x="2625970" y="1314751"/>
                <a:ext cx="64359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At 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1" i="0" dirty="0" smtClean="0">
                        <a:latin typeface="Cambria Math" panose="02040503050406030204" pitchFamily="18" charset="0"/>
                      </a:rPr>
                      <m:t>𝟒𝟎𝟎</m:t>
                    </m:r>
                  </m:oMath>
                </a14:m>
                <a:r>
                  <a:rPr lang="en-US" sz="3200" b="1" baseline="30000" dirty="0"/>
                  <a:t>th</a:t>
                </a:r>
                <a:r>
                  <a:rPr lang="en-US" sz="3200" b="1" dirty="0"/>
                  <a:t> the size!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79FFCB-E089-6556-D876-F4231377C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70" y="1314751"/>
                <a:ext cx="6435969" cy="584775"/>
              </a:xfrm>
              <a:prstGeom prst="rect">
                <a:avLst/>
              </a:prstGeom>
              <a:blipFill>
                <a:blip r:embed="rId5"/>
                <a:stretch>
                  <a:fillRect t="-1276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4AFD99-A91B-5B27-ED07-46390AC9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84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B7E8A-9DC2-4106-144D-9B645AE7B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8420-F4A8-5AB1-3544-46C98E01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Takeaway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D857BBCE-BDE9-6D61-89F3-69D9F9FE48F6}"/>
              </a:ext>
            </a:extLst>
          </p:cNvPr>
          <p:cNvSpPr/>
          <p:nvPr/>
        </p:nvSpPr>
        <p:spPr>
          <a:xfrm>
            <a:off x="1190496" y="2005999"/>
            <a:ext cx="9811007" cy="212893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Finetuning enables good LLM performance at a much lower cost.</a:t>
            </a:r>
            <a:br>
              <a:rPr lang="en-US" sz="2800" dirty="0">
                <a:ea typeface="Georgia"/>
                <a:cs typeface="Georgia"/>
                <a:sym typeface="Georgia"/>
              </a:rPr>
            </a:br>
            <a:endParaRPr lang="en-US" sz="2800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We should exploit this in verification tools!!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2695E-FAD2-4ADB-19A9-8179A882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88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ECD48-9823-6EC0-3180-0DD149D5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0;p26">
            <a:extLst>
              <a:ext uri="{FF2B5EF4-FFF2-40B4-BE49-F238E27FC236}">
                <a16:creationId xmlns:a16="http://schemas.microsoft.com/office/drawing/2014/main" id="{AD4B6504-59E4-5783-63E7-6F52EA7D9E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477DB68-0D8C-E70C-389E-CCCE2E73F7BC}"/>
              </a:ext>
            </a:extLst>
          </p:cNvPr>
          <p:cNvSpPr/>
          <p:nvPr/>
        </p:nvSpPr>
        <p:spPr>
          <a:xfrm>
            <a:off x="597877" y="879151"/>
            <a:ext cx="9741877" cy="5428245"/>
          </a:xfrm>
          <a:custGeom>
            <a:avLst/>
            <a:gdLst>
              <a:gd name="connsiteX0" fmla="*/ 0 w 9741877"/>
              <a:gd name="connsiteY0" fmla="*/ 5193403 h 5428245"/>
              <a:gd name="connsiteX1" fmla="*/ 1359877 w 9741877"/>
              <a:gd name="connsiteY1" fmla="*/ 422111 h 5428245"/>
              <a:gd name="connsiteX2" fmla="*/ 3270738 w 9741877"/>
              <a:gd name="connsiteY2" fmla="*/ 5146511 h 5428245"/>
              <a:gd name="connsiteX3" fmla="*/ 5615354 w 9741877"/>
              <a:gd name="connsiteY3" fmla="*/ 80 h 5428245"/>
              <a:gd name="connsiteX4" fmla="*/ 7983415 w 9741877"/>
              <a:gd name="connsiteY4" fmla="*/ 5287187 h 5428245"/>
              <a:gd name="connsiteX5" fmla="*/ 9741877 w 9741877"/>
              <a:gd name="connsiteY5" fmla="*/ 3388049 h 542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1877" h="5428245">
                <a:moveTo>
                  <a:pt x="0" y="5193403"/>
                </a:moveTo>
                <a:cubicBezTo>
                  <a:pt x="407377" y="2811664"/>
                  <a:pt x="814754" y="429926"/>
                  <a:pt x="1359877" y="422111"/>
                </a:cubicBezTo>
                <a:cubicBezTo>
                  <a:pt x="1905000" y="414296"/>
                  <a:pt x="2561492" y="5216849"/>
                  <a:pt x="3270738" y="5146511"/>
                </a:cubicBezTo>
                <a:cubicBezTo>
                  <a:pt x="3979984" y="5076173"/>
                  <a:pt x="4829908" y="-23366"/>
                  <a:pt x="5615354" y="80"/>
                </a:cubicBezTo>
                <a:cubicBezTo>
                  <a:pt x="6400800" y="23526"/>
                  <a:pt x="7295661" y="4722526"/>
                  <a:pt x="7983415" y="5287187"/>
                </a:cubicBezTo>
                <a:cubicBezTo>
                  <a:pt x="8671169" y="5851848"/>
                  <a:pt x="9206523" y="4619948"/>
                  <a:pt x="9741877" y="3388049"/>
                </a:cubicBezTo>
              </a:path>
            </a:pathLst>
          </a:custGeom>
          <a:noFill/>
          <a:ln w="121920">
            <a:solidFill>
              <a:schemeClr val="accent1">
                <a:shade val="15000"/>
                <a:alpha val="74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A4DC2D-3410-FF5C-57AD-3005A44E51DC}"/>
              </a:ext>
            </a:extLst>
          </p:cNvPr>
          <p:cNvGrpSpPr/>
          <p:nvPr/>
        </p:nvGrpSpPr>
        <p:grpSpPr>
          <a:xfrm>
            <a:off x="9118098" y="4580953"/>
            <a:ext cx="1786000" cy="1220613"/>
            <a:chOff x="195875" y="3442612"/>
            <a:chExt cx="1786000" cy="1220613"/>
          </a:xfrm>
        </p:grpSpPr>
        <p:pic>
          <p:nvPicPr>
            <p:cNvPr id="6" name="Google Shape;203;p26">
              <a:extLst>
                <a:ext uri="{FF2B5EF4-FFF2-40B4-BE49-F238E27FC236}">
                  <a16:creationId xmlns:a16="http://schemas.microsoft.com/office/drawing/2014/main" id="{34269594-C69D-DD7D-94D8-C4B37CF1725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120059" flipH="1">
              <a:off x="476931" y="3442612"/>
              <a:ext cx="1348794" cy="104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204;p26">
              <a:extLst>
                <a:ext uri="{FF2B5EF4-FFF2-40B4-BE49-F238E27FC236}">
                  <a16:creationId xmlns:a16="http://schemas.microsoft.com/office/drawing/2014/main" id="{2F39E668-BC81-0C38-47B7-192D807F6F0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95875" y="3895800"/>
              <a:ext cx="1786000" cy="767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7F5777-6391-4E16-A9BC-BA90C2967A6B}"/>
              </a:ext>
            </a:extLst>
          </p:cNvPr>
          <p:cNvGrpSpPr/>
          <p:nvPr/>
        </p:nvGrpSpPr>
        <p:grpSpPr>
          <a:xfrm>
            <a:off x="320777" y="139241"/>
            <a:ext cx="3807534" cy="2208251"/>
            <a:chOff x="320777" y="139241"/>
            <a:chExt cx="3807534" cy="2208251"/>
          </a:xfrm>
        </p:grpSpPr>
        <p:pic>
          <p:nvPicPr>
            <p:cNvPr id="11" name="Google Shape;194;p26">
              <a:extLst>
                <a:ext uri="{FF2B5EF4-FFF2-40B4-BE49-F238E27FC236}">
                  <a16:creationId xmlns:a16="http://schemas.microsoft.com/office/drawing/2014/main" id="{C6BD552C-481C-0AC0-04E0-BC4E23E6F637}"/>
                </a:ext>
              </a:extLst>
            </p:cNvPr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903246" y="139241"/>
              <a:ext cx="2157258" cy="2157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2F4FF0D-3B0A-C51E-1E19-C83E5B32A3E9}"/>
                </a:ext>
              </a:extLst>
            </p:cNvPr>
            <p:cNvSpPr/>
            <p:nvPr/>
          </p:nvSpPr>
          <p:spPr>
            <a:xfrm>
              <a:off x="320777" y="1580067"/>
              <a:ext cx="3807534" cy="76742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>
                      <a:alpha val="50000"/>
                    </a:schemeClr>
                  </a:solidFill>
                </a:rPr>
                <a:t>Motivating Example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2855DB-783A-B5B6-E794-C81B62647831}"/>
              </a:ext>
            </a:extLst>
          </p:cNvPr>
          <p:cNvGrpSpPr/>
          <p:nvPr/>
        </p:nvGrpSpPr>
        <p:grpSpPr>
          <a:xfrm>
            <a:off x="2000172" y="4255592"/>
            <a:ext cx="3807534" cy="2095405"/>
            <a:chOff x="2000172" y="4255592"/>
            <a:chExt cx="3807534" cy="2095405"/>
          </a:xfrm>
        </p:grpSpPr>
        <p:pic>
          <p:nvPicPr>
            <p:cNvPr id="12" name="Google Shape;195;p26">
              <a:extLst>
                <a:ext uri="{FF2B5EF4-FFF2-40B4-BE49-F238E27FC236}">
                  <a16:creationId xmlns:a16="http://schemas.microsoft.com/office/drawing/2014/main" id="{CAD195F0-6B49-8A66-463E-A95AE4B28E5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 amt="50000"/>
            </a:blip>
            <a:srcRect t="34730"/>
            <a:stretch/>
          </p:blipFill>
          <p:spPr>
            <a:xfrm>
              <a:off x="2793819" y="4255592"/>
              <a:ext cx="2220239" cy="1454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C58DBE4-7C0C-B5AB-A6C6-3770057AE66B}"/>
                </a:ext>
              </a:extLst>
            </p:cNvPr>
            <p:cNvSpPr/>
            <p:nvPr/>
          </p:nvSpPr>
          <p:spPr>
            <a:xfrm>
              <a:off x="2000172" y="5583572"/>
              <a:ext cx="3807534" cy="76742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>
                      <a:alpha val="50000"/>
                    </a:schemeClr>
                  </a:solidFill>
                </a:rPr>
                <a:t>System Design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7676972-B11A-C636-4FB3-0F1F02456FCE}"/>
              </a:ext>
            </a:extLst>
          </p:cNvPr>
          <p:cNvGrpSpPr/>
          <p:nvPr/>
        </p:nvGrpSpPr>
        <p:grpSpPr>
          <a:xfrm>
            <a:off x="5252861" y="-281027"/>
            <a:ext cx="2220239" cy="2087723"/>
            <a:chOff x="5252861" y="-281027"/>
            <a:chExt cx="2220239" cy="2087723"/>
          </a:xfrm>
        </p:grpSpPr>
        <p:pic>
          <p:nvPicPr>
            <p:cNvPr id="13" name="Google Shape;196;p26">
              <a:extLst>
                <a:ext uri="{FF2B5EF4-FFF2-40B4-BE49-F238E27FC236}">
                  <a16:creationId xmlns:a16="http://schemas.microsoft.com/office/drawing/2014/main" id="{A4F45AA6-E8D7-6195-7FBD-8854CF5F5AA9}"/>
                </a:ext>
              </a:extLst>
            </p:cNvPr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5396040" y="-281027"/>
              <a:ext cx="2019700" cy="201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6E7BD0A-232D-E9BB-8B7C-C68C6E50D896}"/>
                </a:ext>
              </a:extLst>
            </p:cNvPr>
            <p:cNvSpPr/>
            <p:nvPr/>
          </p:nvSpPr>
          <p:spPr>
            <a:xfrm>
              <a:off x="5252861" y="1039271"/>
              <a:ext cx="2220239" cy="76742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28575">
              <a:solidFill>
                <a:schemeClr val="accent1">
                  <a:shade val="15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>
                      <a:alpha val="50000"/>
                    </a:schemeClr>
                  </a:solidFill>
                </a:rPr>
                <a:t>Results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212731-1E76-A8D0-52CF-F4E2B7C9E75C}"/>
              </a:ext>
            </a:extLst>
          </p:cNvPr>
          <p:cNvGrpSpPr/>
          <p:nvPr/>
        </p:nvGrpSpPr>
        <p:grpSpPr>
          <a:xfrm>
            <a:off x="7297766" y="3673193"/>
            <a:ext cx="2958100" cy="2670417"/>
            <a:chOff x="7297766" y="3673193"/>
            <a:chExt cx="2958100" cy="2670417"/>
          </a:xfrm>
        </p:grpSpPr>
        <p:pic>
          <p:nvPicPr>
            <p:cNvPr id="1026" name="Picture 2" descr="300+ Free Cactus Clipart Images">
              <a:extLst>
                <a:ext uri="{FF2B5EF4-FFF2-40B4-BE49-F238E27FC236}">
                  <a16:creationId xmlns:a16="http://schemas.microsoft.com/office/drawing/2014/main" id="{8DCA744C-6326-9189-47F6-B0195BD2B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7878" y="3673193"/>
              <a:ext cx="1937876" cy="2286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84237D4-971E-27C6-6DC8-EDCB62144054}"/>
                </a:ext>
              </a:extLst>
            </p:cNvPr>
            <p:cNvSpPr/>
            <p:nvPr/>
          </p:nvSpPr>
          <p:spPr>
            <a:xfrm>
              <a:off x="7297766" y="5576185"/>
              <a:ext cx="2958100" cy="767425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Future Work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07E58-3055-7E1D-18F6-30A62895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04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8ED5-2E8F-E953-4AEF-DB8446B2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A4634947-699C-631C-8F00-AEDB90B8940E}"/>
              </a:ext>
            </a:extLst>
          </p:cNvPr>
          <p:cNvSpPr/>
          <p:nvPr/>
        </p:nvSpPr>
        <p:spPr>
          <a:xfrm>
            <a:off x="2502145" y="1846669"/>
            <a:ext cx="7187710" cy="145309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Human-AI Collaboration in Theorem Proving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E50E4-7340-0969-F84C-DF0BFDCB5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26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B9FBA-F111-150B-65BE-29F24972C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CBC5C-FC3C-A2B5-32EE-DDD4051D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ACC503AF-4983-BE03-27AD-327C0D3B0E00}"/>
              </a:ext>
            </a:extLst>
          </p:cNvPr>
          <p:cNvSpPr/>
          <p:nvPr/>
        </p:nvSpPr>
        <p:spPr>
          <a:xfrm>
            <a:off x="2502145" y="1846669"/>
            <a:ext cx="7187710" cy="1453092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Human-AI Collaboration in Theorem Proving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sp>
        <p:nvSpPr>
          <p:cNvPr id="3" name="Google Shape;144;p21">
            <a:extLst>
              <a:ext uri="{FF2B5EF4-FFF2-40B4-BE49-F238E27FC236}">
                <a16:creationId xmlns:a16="http://schemas.microsoft.com/office/drawing/2014/main" id="{30521D69-E0BF-71DA-F933-D24237BF2206}"/>
              </a:ext>
            </a:extLst>
          </p:cNvPr>
          <p:cNvSpPr/>
          <p:nvPr/>
        </p:nvSpPr>
        <p:spPr>
          <a:xfrm>
            <a:off x="1801512" y="3877912"/>
            <a:ext cx="8588975" cy="203981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Let’s start getting value out of LLMs for verification! 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a typeface="Georgia"/>
                <a:cs typeface="Georgia"/>
                <a:sym typeface="Georgia"/>
              </a:rPr>
              <a:t>Humans have all the insights.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a typeface="Georgia"/>
                <a:cs typeface="Georgia"/>
                <a:sym typeface="Georgia"/>
              </a:rPr>
              <a:t>How should we design tools around human insights.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86AD8-3233-A794-BD55-E50A59F3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3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35;p57">
            <a:extLst>
              <a:ext uri="{FF2B5EF4-FFF2-40B4-BE49-F238E27FC236}">
                <a16:creationId xmlns:a16="http://schemas.microsoft.com/office/drawing/2014/main" id="{819D2291-E958-D610-2A54-0310BEA174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6;p57">
            <a:extLst>
              <a:ext uri="{FF2B5EF4-FFF2-40B4-BE49-F238E27FC236}">
                <a16:creationId xmlns:a16="http://schemas.microsoft.com/office/drawing/2014/main" id="{301D0F4E-A65D-12F0-DD3E-F3460391DB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446" y="337544"/>
            <a:ext cx="4152319" cy="4215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3F6607-FAAC-82D0-087C-96E1B164C897}"/>
              </a:ext>
            </a:extLst>
          </p:cNvPr>
          <p:cNvGrpSpPr/>
          <p:nvPr/>
        </p:nvGrpSpPr>
        <p:grpSpPr>
          <a:xfrm>
            <a:off x="6564402" y="1426207"/>
            <a:ext cx="2266946" cy="1434287"/>
            <a:chOff x="4339049" y="1085488"/>
            <a:chExt cx="2266946" cy="1434287"/>
          </a:xfrm>
        </p:grpSpPr>
        <p:pic>
          <p:nvPicPr>
            <p:cNvPr id="5" name="Google Shape;641;p57">
              <a:extLst>
                <a:ext uri="{FF2B5EF4-FFF2-40B4-BE49-F238E27FC236}">
                  <a16:creationId xmlns:a16="http://schemas.microsoft.com/office/drawing/2014/main" id="{7F7A2FD9-5139-1DEE-E7C4-D1EB5881833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16426" y="1142076"/>
              <a:ext cx="600302" cy="49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642;p57">
              <a:extLst>
                <a:ext uri="{FF2B5EF4-FFF2-40B4-BE49-F238E27FC236}">
                  <a16:creationId xmlns:a16="http://schemas.microsoft.com/office/drawing/2014/main" id="{51541CDF-E8CE-E435-C4F2-C87C86E2573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540057" flipH="1">
              <a:off x="4339049" y="1610600"/>
              <a:ext cx="600302" cy="49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643;p57">
              <a:extLst>
                <a:ext uri="{FF2B5EF4-FFF2-40B4-BE49-F238E27FC236}">
                  <a16:creationId xmlns:a16="http://schemas.microsoft.com/office/drawing/2014/main" id="{55A69161-AF3A-DF9B-94A1-AF85629688B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36368" flipH="1">
              <a:off x="5050399" y="1431376"/>
              <a:ext cx="600302" cy="49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644;p57">
              <a:extLst>
                <a:ext uri="{FF2B5EF4-FFF2-40B4-BE49-F238E27FC236}">
                  <a16:creationId xmlns:a16="http://schemas.microsoft.com/office/drawing/2014/main" id="{4D345B02-0A29-86ED-3137-57E07F00727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005693" y="1610601"/>
              <a:ext cx="600302" cy="49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645;p57">
              <a:extLst>
                <a:ext uri="{FF2B5EF4-FFF2-40B4-BE49-F238E27FC236}">
                  <a16:creationId xmlns:a16="http://schemas.microsoft.com/office/drawing/2014/main" id="{5E68F52B-CB14-9CB4-5E24-790820DC0B3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540057">
              <a:off x="5509295" y="1085488"/>
              <a:ext cx="600302" cy="49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646;p57">
              <a:extLst>
                <a:ext uri="{FF2B5EF4-FFF2-40B4-BE49-F238E27FC236}">
                  <a16:creationId xmlns:a16="http://schemas.microsoft.com/office/drawing/2014/main" id="{48F66D85-2550-6903-E008-96AE095AF75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336368">
              <a:off x="5050395" y="2025776"/>
              <a:ext cx="600302" cy="493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638;p57">
            <a:extLst>
              <a:ext uri="{FF2B5EF4-FFF2-40B4-BE49-F238E27FC236}">
                <a16:creationId xmlns:a16="http://schemas.microsoft.com/office/drawing/2014/main" id="{CD278427-4CB5-4987-BCB1-565C9DC98D00}"/>
              </a:ext>
            </a:extLst>
          </p:cNvPr>
          <p:cNvGrpSpPr/>
          <p:nvPr/>
        </p:nvGrpSpPr>
        <p:grpSpPr>
          <a:xfrm>
            <a:off x="1336722" y="1759398"/>
            <a:ext cx="3020494" cy="2555311"/>
            <a:chOff x="195875" y="3208766"/>
            <a:chExt cx="1786006" cy="1510945"/>
          </a:xfrm>
        </p:grpSpPr>
        <p:pic>
          <p:nvPicPr>
            <p:cNvPr id="13" name="Google Shape;639;p57">
              <a:extLst>
                <a:ext uri="{FF2B5EF4-FFF2-40B4-BE49-F238E27FC236}">
                  <a16:creationId xmlns:a16="http://schemas.microsoft.com/office/drawing/2014/main" id="{EB4B569C-CCC0-9900-15CB-819880BC4B7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479941" flipH="1">
              <a:off x="476931" y="3442612"/>
              <a:ext cx="1348794" cy="1043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640;p57">
              <a:extLst>
                <a:ext uri="{FF2B5EF4-FFF2-40B4-BE49-F238E27FC236}">
                  <a16:creationId xmlns:a16="http://schemas.microsoft.com/office/drawing/2014/main" id="{C95A783B-E501-6DEA-8300-B88E61D4085F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95875" y="3895800"/>
              <a:ext cx="1786000" cy="767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648;p57">
            <a:extLst>
              <a:ext uri="{FF2B5EF4-FFF2-40B4-BE49-F238E27FC236}">
                <a16:creationId xmlns:a16="http://schemas.microsoft.com/office/drawing/2014/main" id="{C8C6827A-4224-E8A1-A7C5-AAD28196EFC9}"/>
              </a:ext>
            </a:extLst>
          </p:cNvPr>
          <p:cNvSpPr/>
          <p:nvPr/>
        </p:nvSpPr>
        <p:spPr>
          <a:xfrm>
            <a:off x="3041040" y="130698"/>
            <a:ext cx="3379072" cy="147310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EEEEEE">
              <a:alpha val="9050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Thank you!!!</a:t>
            </a:r>
            <a:endParaRPr sz="2800" dirty="0">
              <a:ea typeface="Georgia"/>
              <a:cs typeface="Georgia"/>
              <a:sym typeface="Georgi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DD8960-AA99-CBBF-7410-38856F6B7A0C}"/>
              </a:ext>
            </a:extLst>
          </p:cNvPr>
          <p:cNvGrpSpPr/>
          <p:nvPr/>
        </p:nvGrpSpPr>
        <p:grpSpPr>
          <a:xfrm>
            <a:off x="9783634" y="2304907"/>
            <a:ext cx="1798594" cy="2383368"/>
            <a:chOff x="7195046" y="3805881"/>
            <a:chExt cx="1798594" cy="2383368"/>
          </a:xfrm>
        </p:grpSpPr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30DB4FE5-EB9B-AB3D-D902-A74DD21F7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047" y="3805881"/>
              <a:ext cx="1798593" cy="1798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6CBD21-6CE0-1FEB-E5C6-4C29D686D611}"/>
                </a:ext>
              </a:extLst>
            </p:cNvPr>
            <p:cNvSpPr txBox="1"/>
            <p:nvPr/>
          </p:nvSpPr>
          <p:spPr>
            <a:xfrm>
              <a:off x="7195046" y="5604474"/>
              <a:ext cx="17985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GitHub</a:t>
              </a:r>
            </a:p>
          </p:txBody>
        </p:sp>
      </p:grpSp>
      <p:sp>
        <p:nvSpPr>
          <p:cNvPr id="3" name="Google Shape;144;p21">
            <a:extLst>
              <a:ext uri="{FF2B5EF4-FFF2-40B4-BE49-F238E27FC236}">
                <a16:creationId xmlns:a16="http://schemas.microsoft.com/office/drawing/2014/main" id="{03843D25-00B6-F67A-0BAA-AC556D657A90}"/>
              </a:ext>
            </a:extLst>
          </p:cNvPr>
          <p:cNvSpPr/>
          <p:nvPr/>
        </p:nvSpPr>
        <p:spPr>
          <a:xfrm>
            <a:off x="184330" y="4667375"/>
            <a:ext cx="10577455" cy="1837958"/>
          </a:xfrm>
          <a:prstGeom prst="roundRect">
            <a:avLst>
              <a:gd name="adj" fmla="val 16667"/>
            </a:avLst>
          </a:prstGeom>
          <a:solidFill>
            <a:schemeClr val="bg2">
              <a:alpha val="75128"/>
            </a:scheme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Georgia"/>
                <a:cs typeface="Georgia"/>
                <a:sym typeface="Georgia"/>
              </a:rPr>
              <a:t>Relevant proofs are more helpful than relevant lemmas.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Georgia"/>
                <a:cs typeface="Georgia"/>
                <a:sym typeface="Georgia"/>
              </a:rPr>
              <a:t>Finetuning enables good LLM performance at a much lower cost.</a:t>
            </a:r>
            <a:endParaRPr sz="2800" b="1" dirty="0">
              <a:ea typeface="Georgia"/>
              <a:cs typeface="Georgia"/>
              <a:sym typeface="Georgia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2C562C-11DE-368C-D943-12C2E83A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6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A346-5404-DFE7-5D8B-01B28BDE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9E76B-1715-EAC3-5E37-897103701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Yang, </a:t>
            </a:r>
            <a:r>
              <a:rPr lang="en-US" sz="1800" b="0" i="0" u="none" strike="noStrike" dirty="0" err="1">
                <a:solidFill>
                  <a:srgbClr val="222222"/>
                </a:solidFill>
                <a:effectLst/>
              </a:rPr>
              <a:t>Xuejun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, et al. "Finding and understanding bugs in C compilers." 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Proceedings of the 32nd ACM SIGPLAN conference on Programming language design and implementation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. 2011.</a:t>
            </a:r>
          </a:p>
          <a:p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Leroy, Xavier. "Formal verification of a realistic compiler." 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Communications of the ACM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 52.7 (2009): 107-115.</a:t>
            </a:r>
            <a:endParaRPr lang="en-US" sz="1800" dirty="0">
              <a:solidFill>
                <a:srgbClr val="222222"/>
              </a:solidFill>
            </a:endParaRPr>
          </a:p>
          <a:p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Sanchez-Stern, Alex, et al. "Generating correctness proofs with neural networks." 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Proceedings of the 4th ACM SIGPLAN International Workshop on Machine Learning and Programming Languages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. 2020.</a:t>
            </a:r>
          </a:p>
          <a:p>
            <a:r>
              <a:rPr lang="en-US" sz="1800" b="0" i="0" u="none" strike="noStrike" dirty="0" err="1">
                <a:solidFill>
                  <a:srgbClr val="222222"/>
                </a:solidFill>
                <a:effectLst/>
              </a:rPr>
              <a:t>Blaauwbroek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, Lasse, Josef Urban, and Herman </a:t>
            </a:r>
            <a:r>
              <a:rPr lang="en-US" sz="1800" b="0" i="0" u="none" strike="noStrike" dirty="0" err="1">
                <a:solidFill>
                  <a:srgbClr val="222222"/>
                </a:solidFill>
                <a:effectLst/>
              </a:rPr>
              <a:t>Geuvers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. "The tactician: A seamless, interactive tactic learner and prover for coq." 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</a:rPr>
              <a:t>International Conference on Intelligent Computer Mathematics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. Cham: Springer International Publishing, 2020.</a:t>
            </a:r>
          </a:p>
          <a:p>
            <a:r>
              <a:rPr 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Czajka, Łukasz, and Cezary </a:t>
            </a:r>
            <a:r>
              <a:rPr lang="en-US" sz="1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Kaliszyk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"Hammer for Coq: Automation for dependent type theory." </a:t>
            </a:r>
            <a:r>
              <a:rPr lang="en-US" sz="18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automated reasoning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61 (2018): 423-453.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A61FC-BDDA-CFAF-4B5A-44CCE35A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98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12D0-A475-19F6-FE94-89ABE0AA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Backtracking Tree Search</a:t>
            </a:r>
          </a:p>
        </p:txBody>
      </p:sp>
      <p:sp>
        <p:nvSpPr>
          <p:cNvPr id="3" name="Google Shape;144;p21">
            <a:extLst>
              <a:ext uri="{FF2B5EF4-FFF2-40B4-BE49-F238E27FC236}">
                <a16:creationId xmlns:a16="http://schemas.microsoft.com/office/drawing/2014/main" id="{5B25665D-D7D4-1F7D-4E49-10E7D1399A67}"/>
              </a:ext>
            </a:extLst>
          </p:cNvPr>
          <p:cNvSpPr/>
          <p:nvPr/>
        </p:nvSpPr>
        <p:spPr>
          <a:xfrm>
            <a:off x="838201" y="2497731"/>
            <a:ext cx="4953000" cy="175232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A node represents a proof state.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An edge represents a proof step.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A path represents a proof.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48A1D-94CE-8E1D-240F-566B1EDCE29F}"/>
              </a:ext>
            </a:extLst>
          </p:cNvPr>
          <p:cNvSpPr txBox="1"/>
          <p:nvPr/>
        </p:nvSpPr>
        <p:spPr>
          <a:xfrm>
            <a:off x="5995912" y="4735177"/>
            <a:ext cx="1433733" cy="7117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⊢ 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4BB02-BC38-A6FF-28F3-F694E1C33A2B}"/>
              </a:ext>
            </a:extLst>
          </p:cNvPr>
          <p:cNvSpPr txBox="1"/>
          <p:nvPr/>
        </p:nvSpPr>
        <p:spPr>
          <a:xfrm>
            <a:off x="8413651" y="2223017"/>
            <a:ext cx="1433733" cy="7117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⊢ True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F6AB87-C7D0-B2F7-F25F-CD964BFFE6EF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6712779" y="2934750"/>
            <a:ext cx="2417739" cy="1800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DF8C8A-2040-5D00-B5E1-63A38BDB31D3}"/>
              </a:ext>
            </a:extLst>
          </p:cNvPr>
          <p:cNvSpPr txBox="1"/>
          <p:nvPr/>
        </p:nvSpPr>
        <p:spPr>
          <a:xfrm>
            <a:off x="7166461" y="3548112"/>
            <a:ext cx="1433733" cy="711733"/>
          </a:xfrm>
          <a:prstGeom prst="rect">
            <a:avLst/>
          </a:prstGeom>
          <a:solidFill>
            <a:schemeClr val="bg1">
              <a:alpha val="90019"/>
            </a:schemeClr>
          </a:solidFill>
          <a:ln w="25400">
            <a:noFill/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simpl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6FAE8-0174-4E7D-644D-6C26246A5880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9130518" y="2934750"/>
            <a:ext cx="1" cy="18694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68EBF9-54AE-41B9-D58F-D149C4489B12}"/>
              </a:ext>
            </a:extLst>
          </p:cNvPr>
          <p:cNvSpPr txBox="1"/>
          <p:nvPr/>
        </p:nvSpPr>
        <p:spPr>
          <a:xfrm>
            <a:off x="8713470" y="4804193"/>
            <a:ext cx="834097" cy="7961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😎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4CA41-184B-4AEA-6E79-F1A2B40D3A44}"/>
              </a:ext>
            </a:extLst>
          </p:cNvPr>
          <p:cNvSpPr txBox="1"/>
          <p:nvPr/>
        </p:nvSpPr>
        <p:spPr>
          <a:xfrm>
            <a:off x="8358991" y="3903978"/>
            <a:ext cx="1693105" cy="711733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>
            <a:noFill/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trivial.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96409C-E222-5D61-3280-942AC75FCC7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896708" y="5446910"/>
            <a:ext cx="816071" cy="532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243E6CC-FDA5-46D9-77FB-9878D12FACE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712778" y="5446910"/>
            <a:ext cx="1" cy="532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22FC84-BF97-9795-13EF-98DBFF9F343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712779" y="5446910"/>
            <a:ext cx="716866" cy="475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471386-9346-49E1-08D6-0A4443B2707D}"/>
              </a:ext>
            </a:extLst>
          </p:cNvPr>
          <p:cNvCxnSpPr>
            <a:cxnSpLocks/>
            <a:stCxn id="5" idx="2"/>
            <a:endCxn id="38" idx="0"/>
          </p:cNvCxnSpPr>
          <p:nvPr/>
        </p:nvCxnSpPr>
        <p:spPr>
          <a:xfrm>
            <a:off x="9130518" y="2934750"/>
            <a:ext cx="2117921" cy="18694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C7F5D15-6139-3377-529D-0703875F365E}"/>
              </a:ext>
            </a:extLst>
          </p:cNvPr>
          <p:cNvSpPr txBox="1"/>
          <p:nvPr/>
        </p:nvSpPr>
        <p:spPr>
          <a:xfrm>
            <a:off x="10831390" y="4804193"/>
            <a:ext cx="834097" cy="7961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latin typeface="Fira Code" pitchFamily="49" charset="0"/>
              <a:ea typeface="Fira Code" pitchFamily="49" charset="0"/>
              <a:cs typeface="Fira Code" pitchFamily="49" charset="0"/>
              <a:sym typeface="Georgia"/>
            </a:endParaRPr>
          </a:p>
        </p:txBody>
      </p:sp>
      <p:pic>
        <p:nvPicPr>
          <p:cNvPr id="39" name="Google Shape;443;p43">
            <a:extLst>
              <a:ext uri="{FF2B5EF4-FFF2-40B4-BE49-F238E27FC236}">
                <a16:creationId xmlns:a16="http://schemas.microsoft.com/office/drawing/2014/main" id="{38665291-81E0-3174-6FE7-554DD4F6154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53362" y="4907207"/>
            <a:ext cx="590151" cy="5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38C9905-7FB2-6A10-2837-65F5EE3FF768}"/>
              </a:ext>
            </a:extLst>
          </p:cNvPr>
          <p:cNvSpPr txBox="1"/>
          <p:nvPr/>
        </p:nvSpPr>
        <p:spPr>
          <a:xfrm>
            <a:off x="9717771" y="3496605"/>
            <a:ext cx="2117917" cy="711733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>
            <a:noFill/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congruence.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C65825A0-05B9-6050-4031-E7D687EA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34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3A5D-6016-93FA-9F8A-DAD43095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Rango’s Procedure: Rollout Search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D65448C-A27A-2FE1-73F0-87F60F90C05F}"/>
              </a:ext>
            </a:extLst>
          </p:cNvPr>
          <p:cNvGrpSpPr/>
          <p:nvPr/>
        </p:nvGrpSpPr>
        <p:grpSpPr>
          <a:xfrm>
            <a:off x="1133897" y="1583718"/>
            <a:ext cx="9616165" cy="2074381"/>
            <a:chOff x="1133897" y="1583718"/>
            <a:chExt cx="9616165" cy="2074381"/>
          </a:xfrm>
          <a:solidFill>
            <a:schemeClr val="bg1">
              <a:lumMod val="95000"/>
              <a:alpha val="50000"/>
            </a:schemeClr>
          </a:solidFill>
        </p:grpSpPr>
        <p:sp>
          <p:nvSpPr>
            <p:cNvPr id="45" name="Google Shape;144;p21">
              <a:extLst>
                <a:ext uri="{FF2B5EF4-FFF2-40B4-BE49-F238E27FC236}">
                  <a16:creationId xmlns:a16="http://schemas.microsoft.com/office/drawing/2014/main" id="{CDE24423-E64B-658F-6F0C-6188743968A8}"/>
                </a:ext>
              </a:extLst>
            </p:cNvPr>
            <p:cNvSpPr/>
            <p:nvPr/>
          </p:nvSpPr>
          <p:spPr>
            <a:xfrm>
              <a:off x="1133897" y="1583718"/>
              <a:ext cx="9616165" cy="2074381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CAF266-1C5C-9A00-08FD-B83C98FD8575}"/>
                </a:ext>
              </a:extLst>
            </p:cNvPr>
            <p:cNvSpPr txBox="1"/>
            <p:nvPr/>
          </p:nvSpPr>
          <p:spPr>
            <a:xfrm>
              <a:off x="5210908" y="1746237"/>
              <a:ext cx="1770183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u="sng" dirty="0"/>
                <a:t>Rollout 1</a:t>
              </a:r>
              <a:r>
                <a:rPr lang="en-US" sz="2800" dirty="0"/>
                <a:t>: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C6D8B3-7B61-8086-515C-B86DFA98F85C}"/>
              </a:ext>
            </a:extLst>
          </p:cNvPr>
          <p:cNvGrpSpPr/>
          <p:nvPr/>
        </p:nvGrpSpPr>
        <p:grpSpPr>
          <a:xfrm>
            <a:off x="1136016" y="4259390"/>
            <a:ext cx="9616165" cy="2074381"/>
            <a:chOff x="1133897" y="1583718"/>
            <a:chExt cx="9616165" cy="2074381"/>
          </a:xfrm>
          <a:solidFill>
            <a:schemeClr val="bg1">
              <a:lumMod val="95000"/>
              <a:alpha val="50000"/>
            </a:schemeClr>
          </a:solidFill>
        </p:grpSpPr>
        <p:sp>
          <p:nvSpPr>
            <p:cNvPr id="51" name="Google Shape;144;p21">
              <a:extLst>
                <a:ext uri="{FF2B5EF4-FFF2-40B4-BE49-F238E27FC236}">
                  <a16:creationId xmlns:a16="http://schemas.microsoft.com/office/drawing/2014/main" id="{A4E3F7EC-59BC-FE21-5EFA-91683C562928}"/>
                </a:ext>
              </a:extLst>
            </p:cNvPr>
            <p:cNvSpPr/>
            <p:nvPr/>
          </p:nvSpPr>
          <p:spPr>
            <a:xfrm>
              <a:off x="1133897" y="1583718"/>
              <a:ext cx="9616165" cy="2074381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AAE734-9812-6226-130F-761F9EA666D8}"/>
                </a:ext>
              </a:extLst>
            </p:cNvPr>
            <p:cNvSpPr txBox="1"/>
            <p:nvPr/>
          </p:nvSpPr>
          <p:spPr>
            <a:xfrm>
              <a:off x="5210908" y="1746237"/>
              <a:ext cx="1770183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u="sng" dirty="0"/>
                <a:t>Rollout 2</a:t>
              </a:r>
              <a:r>
                <a:rPr lang="en-US" sz="2800" dirty="0"/>
                <a:t>: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6AF7C4-6A49-1C42-9802-15F76E4682D9}"/>
              </a:ext>
            </a:extLst>
          </p:cNvPr>
          <p:cNvGrpSpPr/>
          <p:nvPr/>
        </p:nvGrpSpPr>
        <p:grpSpPr>
          <a:xfrm>
            <a:off x="2131398" y="2383987"/>
            <a:ext cx="7621161" cy="968030"/>
            <a:chOff x="2245689" y="2293737"/>
            <a:chExt cx="7621161" cy="9680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CDF17C-D74C-BA6E-D8FC-0F51B09E5C7E}"/>
                </a:ext>
              </a:extLst>
            </p:cNvPr>
            <p:cNvSpPr txBox="1"/>
            <p:nvPr/>
          </p:nvSpPr>
          <p:spPr>
            <a:xfrm>
              <a:off x="2245689" y="2507811"/>
              <a:ext cx="1339950" cy="71173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lIns="182880" tIns="182880" rIns="182880" bIns="182880" rtlCol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rPr>
                <a:t>⊢ True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106B803-9C3E-D1B9-B619-48DFA1C0D6E5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3585639" y="2863678"/>
              <a:ext cx="1686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9AF176-CD1A-56B2-128F-280670B206AF}"/>
                </a:ext>
              </a:extLst>
            </p:cNvPr>
            <p:cNvSpPr txBox="1"/>
            <p:nvPr/>
          </p:nvSpPr>
          <p:spPr>
            <a:xfrm>
              <a:off x="5272004" y="2507811"/>
              <a:ext cx="1339950" cy="71173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lIns="182880" tIns="182880" rIns="182880" bIns="182880" rtlCol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rPr>
                <a:t>⊢ True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61BD9-A877-58B4-3B35-A17C10D7ACB3}"/>
                </a:ext>
              </a:extLst>
            </p:cNvPr>
            <p:cNvSpPr txBox="1"/>
            <p:nvPr/>
          </p:nvSpPr>
          <p:spPr>
            <a:xfrm>
              <a:off x="3758846" y="2293738"/>
              <a:ext cx="1339950" cy="71173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lIns="182880" tIns="182880" rIns="182880" bIns="182880" rtlCol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rPr>
                <a:t>simpl</a:t>
              </a:r>
              <a:r>
                <a:rPr lang="en-US" sz="2000" dirty="0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rPr>
                <a:t>.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51BCA42-3373-FFAF-26EE-BD4040B5FA01}"/>
                </a:ext>
              </a:extLst>
            </p:cNvPr>
            <p:cNvCxnSpPr>
              <a:cxnSpLocks/>
              <a:stCxn id="12" idx="3"/>
              <a:endCxn id="20" idx="1"/>
            </p:cNvCxnSpPr>
            <p:nvPr/>
          </p:nvCxnSpPr>
          <p:spPr>
            <a:xfrm flipV="1">
              <a:off x="6611954" y="2863677"/>
              <a:ext cx="242079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3CBAA1-0A04-C16B-4555-AA973D71C7D3}"/>
                </a:ext>
              </a:extLst>
            </p:cNvPr>
            <p:cNvSpPr txBox="1"/>
            <p:nvPr/>
          </p:nvSpPr>
          <p:spPr>
            <a:xfrm>
              <a:off x="6763395" y="2293737"/>
              <a:ext cx="2117917" cy="71173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lIns="182880" tIns="182880" rIns="182880" bIns="182880" rtlCol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rPr>
                <a:t>congruence.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5962161-0EBF-E360-FB96-9DA3243218F1}"/>
                </a:ext>
              </a:extLst>
            </p:cNvPr>
            <p:cNvGrpSpPr/>
            <p:nvPr/>
          </p:nvGrpSpPr>
          <p:grpSpPr>
            <a:xfrm>
              <a:off x="9032753" y="2465587"/>
              <a:ext cx="834097" cy="796180"/>
              <a:chOff x="8229002" y="2518244"/>
              <a:chExt cx="834097" cy="79618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BF6CC7-2FCC-286F-7D82-F73C5EB2A0C6}"/>
                  </a:ext>
                </a:extLst>
              </p:cNvPr>
              <p:cNvSpPr txBox="1"/>
              <p:nvPr/>
            </p:nvSpPr>
            <p:spPr>
              <a:xfrm>
                <a:off x="8229002" y="2518244"/>
                <a:ext cx="834097" cy="7961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500" dirty="0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endParaRPr>
              </a:p>
            </p:txBody>
          </p:sp>
          <p:pic>
            <p:nvPicPr>
              <p:cNvPr id="23" name="Google Shape;443;p43">
                <a:extLst>
                  <a:ext uri="{FF2B5EF4-FFF2-40B4-BE49-F238E27FC236}">
                    <a16:creationId xmlns:a16="http://schemas.microsoft.com/office/drawing/2014/main" id="{48E6BD62-8D71-5DEF-AF61-51BCE67B4E6A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350974" y="2633354"/>
                <a:ext cx="590151" cy="590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E53E1BC-AF92-30C8-3C1F-02BA94C277C8}"/>
              </a:ext>
            </a:extLst>
          </p:cNvPr>
          <p:cNvSpPr txBox="1"/>
          <p:nvPr/>
        </p:nvSpPr>
        <p:spPr>
          <a:xfrm>
            <a:off x="2131398" y="5275803"/>
            <a:ext cx="1339950" cy="7117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⊢ True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1366A11-B3D1-96CF-1108-6B95C35E04CE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 flipV="1">
            <a:off x="3471348" y="5631550"/>
            <a:ext cx="2374147" cy="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777FF5A-BFB3-8A14-001F-52E7F045A7AD}"/>
              </a:ext>
            </a:extLst>
          </p:cNvPr>
          <p:cNvSpPr txBox="1"/>
          <p:nvPr/>
        </p:nvSpPr>
        <p:spPr>
          <a:xfrm>
            <a:off x="3622789" y="5107648"/>
            <a:ext cx="2117917" cy="711733"/>
          </a:xfrm>
          <a:prstGeom prst="rect">
            <a:avLst/>
          </a:prstGeom>
          <a:noFill/>
          <a:ln w="25400">
            <a:noFill/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congruence.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A038A3-97D5-4004-83B9-BFA69A16AF31}"/>
              </a:ext>
            </a:extLst>
          </p:cNvPr>
          <p:cNvGrpSpPr/>
          <p:nvPr/>
        </p:nvGrpSpPr>
        <p:grpSpPr>
          <a:xfrm>
            <a:off x="5845495" y="5233460"/>
            <a:ext cx="834097" cy="796180"/>
            <a:chOff x="8229002" y="2518244"/>
            <a:chExt cx="834097" cy="7961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C3BBF9-E4E4-F3B7-4AFC-A5E81418611A}"/>
                </a:ext>
              </a:extLst>
            </p:cNvPr>
            <p:cNvSpPr txBox="1"/>
            <p:nvPr/>
          </p:nvSpPr>
          <p:spPr>
            <a:xfrm>
              <a:off x="8229002" y="2518244"/>
              <a:ext cx="834097" cy="79618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lIns="182880" tIns="182880" rIns="182880" bIns="182880" rtlCol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5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endParaRPr>
            </a:p>
          </p:txBody>
        </p:sp>
        <p:pic>
          <p:nvPicPr>
            <p:cNvPr id="38" name="Google Shape;443;p43">
              <a:extLst>
                <a:ext uri="{FF2B5EF4-FFF2-40B4-BE49-F238E27FC236}">
                  <a16:creationId xmlns:a16="http://schemas.microsoft.com/office/drawing/2014/main" id="{63E2E739-E30E-4AF0-DF69-ED7A9ED4991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50974" y="2633354"/>
              <a:ext cx="590151" cy="590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Down Arrow 53">
            <a:extLst>
              <a:ext uri="{FF2B5EF4-FFF2-40B4-BE49-F238E27FC236}">
                <a16:creationId xmlns:a16="http://schemas.microsoft.com/office/drawing/2014/main" id="{FD3889DA-39D0-9CD7-C580-1D4DE54E001D}"/>
              </a:ext>
            </a:extLst>
          </p:cNvPr>
          <p:cNvSpPr/>
          <p:nvPr/>
        </p:nvSpPr>
        <p:spPr>
          <a:xfrm>
            <a:off x="5713379" y="3665541"/>
            <a:ext cx="457200" cy="59384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0700C560-E115-B4E4-6C6E-421895B4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4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65BC-DDBE-FD5D-AF65-B97D1DC0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D7B84776-87CA-E5FD-D997-D37FF7B461B5}"/>
              </a:ext>
            </a:extLst>
          </p:cNvPr>
          <p:cNvSpPr/>
          <p:nvPr/>
        </p:nvSpPr>
        <p:spPr>
          <a:xfrm>
            <a:off x="1210589" y="1489514"/>
            <a:ext cx="9770821" cy="1011948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We can implement </a:t>
            </a:r>
            <a:r>
              <a:rPr lang="en-US" sz="2800" i="1" dirty="0">
                <a:ea typeface="Georgia"/>
                <a:cs typeface="Georgia"/>
                <a:sym typeface="Georgia"/>
              </a:rPr>
              <a:t>constant folding</a:t>
            </a:r>
            <a:r>
              <a:rPr lang="en-US" sz="2800" dirty="0">
                <a:ea typeface="Georgia"/>
                <a:cs typeface="Georgia"/>
                <a:sym typeface="Georgia"/>
              </a:rPr>
              <a:t> over our language.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792CC-59C8-1A17-F6C6-D148F8801096}"/>
              </a:ext>
            </a:extLst>
          </p:cNvPr>
          <p:cNvSpPr txBox="1"/>
          <p:nvPr/>
        </p:nvSpPr>
        <p:spPr>
          <a:xfrm>
            <a:off x="2181157" y="2744132"/>
            <a:ext cx="7635505" cy="38972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Fixpoint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cfold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(a : </a:t>
            </a:r>
            <a:r>
              <a:rPr lang="en-US" sz="2000" dirty="0" err="1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Aexp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) : </a:t>
            </a:r>
            <a:r>
              <a:rPr lang="en-US" sz="2000" dirty="0" err="1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Aexp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:=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FF4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match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a </a:t>
            </a:r>
            <a:r>
              <a:rPr lang="en-US" sz="2000" dirty="0">
                <a:solidFill>
                  <a:srgbClr val="FF4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with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| Anum n =&gt; Anum 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| Avar x =&gt; Avar x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|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Aplus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a1 a2 =&gt;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  </a:t>
            </a:r>
            <a:r>
              <a:rPr lang="en-US" sz="2000" dirty="0">
                <a:solidFill>
                  <a:srgbClr val="FF4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match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(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cfold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a1,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cfold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a2) </a:t>
            </a:r>
            <a:r>
              <a:rPr lang="en-US" sz="2000" dirty="0">
                <a:solidFill>
                  <a:srgbClr val="FF4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with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  | (Anum n1, Anum n2) =&gt; Anum (n1 + n2)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  | (a1', a2') =&gt; 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Aplus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a1' a2'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  </a:t>
            </a:r>
            <a:r>
              <a:rPr lang="en-US" sz="2000" dirty="0">
                <a:solidFill>
                  <a:srgbClr val="FF4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end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>
                <a:solidFill>
                  <a:srgbClr val="FF40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end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7760F2-52AA-999C-B4F8-5D636648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40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31593-9B8A-DF7F-58E8-A441C92C7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6DD6-ECA8-8DBD-8139-2DFD9FC7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Rango’s Procedure: Rollout Search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00800A-191D-DC0E-6D29-EFA07E4C0B58}"/>
              </a:ext>
            </a:extLst>
          </p:cNvPr>
          <p:cNvGrpSpPr/>
          <p:nvPr/>
        </p:nvGrpSpPr>
        <p:grpSpPr>
          <a:xfrm>
            <a:off x="1133897" y="1583718"/>
            <a:ext cx="9616165" cy="2074381"/>
            <a:chOff x="1133897" y="1583718"/>
            <a:chExt cx="9616165" cy="2074381"/>
          </a:xfrm>
          <a:solidFill>
            <a:schemeClr val="bg1">
              <a:lumMod val="95000"/>
              <a:alpha val="50000"/>
            </a:schemeClr>
          </a:solidFill>
        </p:grpSpPr>
        <p:sp>
          <p:nvSpPr>
            <p:cNvPr id="45" name="Google Shape;144;p21">
              <a:extLst>
                <a:ext uri="{FF2B5EF4-FFF2-40B4-BE49-F238E27FC236}">
                  <a16:creationId xmlns:a16="http://schemas.microsoft.com/office/drawing/2014/main" id="{718ED635-983E-3F1E-9442-F69B82FDB756}"/>
                </a:ext>
              </a:extLst>
            </p:cNvPr>
            <p:cNvSpPr/>
            <p:nvPr/>
          </p:nvSpPr>
          <p:spPr>
            <a:xfrm>
              <a:off x="1133897" y="1583718"/>
              <a:ext cx="9616165" cy="2074381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AD26E5-A40A-82D5-3A17-BAF2CC2223AF}"/>
                </a:ext>
              </a:extLst>
            </p:cNvPr>
            <p:cNvSpPr txBox="1"/>
            <p:nvPr/>
          </p:nvSpPr>
          <p:spPr>
            <a:xfrm>
              <a:off x="5210908" y="1746237"/>
              <a:ext cx="1770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/>
                <a:t>Rollout 1</a:t>
              </a:r>
              <a:r>
                <a:rPr lang="en-US" sz="2800" dirty="0"/>
                <a:t>: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B9D830-F6AE-310F-8C8F-092BCCE433F5}"/>
              </a:ext>
            </a:extLst>
          </p:cNvPr>
          <p:cNvGrpSpPr/>
          <p:nvPr/>
        </p:nvGrpSpPr>
        <p:grpSpPr>
          <a:xfrm>
            <a:off x="1136016" y="4259390"/>
            <a:ext cx="9616165" cy="2074381"/>
            <a:chOff x="1133897" y="1583718"/>
            <a:chExt cx="9616165" cy="2074381"/>
          </a:xfrm>
          <a:solidFill>
            <a:schemeClr val="bg1">
              <a:lumMod val="95000"/>
              <a:alpha val="50000"/>
            </a:schemeClr>
          </a:solidFill>
        </p:grpSpPr>
        <p:sp>
          <p:nvSpPr>
            <p:cNvPr id="51" name="Google Shape;144;p21">
              <a:extLst>
                <a:ext uri="{FF2B5EF4-FFF2-40B4-BE49-F238E27FC236}">
                  <a16:creationId xmlns:a16="http://schemas.microsoft.com/office/drawing/2014/main" id="{638EB054-FA1C-2554-60EE-84B8391279B7}"/>
                </a:ext>
              </a:extLst>
            </p:cNvPr>
            <p:cNvSpPr/>
            <p:nvPr/>
          </p:nvSpPr>
          <p:spPr>
            <a:xfrm>
              <a:off x="1133897" y="1583718"/>
              <a:ext cx="9616165" cy="2074381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dirty="0">
                <a:ea typeface="Georgia"/>
                <a:cs typeface="Georgia"/>
                <a:sym typeface="Georgi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C9CE665-4723-C349-DB8E-A1DA38F7420F}"/>
                    </a:ext>
                  </a:extLst>
                </p:cNvPr>
                <p:cNvSpPr txBox="1"/>
                <p:nvPr/>
              </p:nvSpPr>
              <p:spPr>
                <a:xfrm>
                  <a:off x="5210908" y="1746237"/>
                  <a:ext cx="17701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u="sng" dirty="0"/>
                    <a:t>Rollout </a:t>
                  </a:r>
                  <a14:m>
                    <m:oMath xmlns:m="http://schemas.openxmlformats.org/officeDocument/2006/math">
                      <m:r>
                        <a:rPr lang="en-US" sz="2800" b="0" i="1" u="sng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u="sng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800" dirty="0"/>
                    <a:t>: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C9CE665-4723-C349-DB8E-A1DA38F74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0908" y="1746237"/>
                  <a:ext cx="1770183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7092" t="-11905" r="-425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00C60AC-43C0-9310-5163-2718EF838F36}"/>
              </a:ext>
            </a:extLst>
          </p:cNvPr>
          <p:cNvGrpSpPr/>
          <p:nvPr/>
        </p:nvGrpSpPr>
        <p:grpSpPr>
          <a:xfrm>
            <a:off x="2131398" y="2383987"/>
            <a:ext cx="7621161" cy="968030"/>
            <a:chOff x="2245689" y="2293737"/>
            <a:chExt cx="7621161" cy="9680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B7804E-4F8D-9F8F-7C1D-1BF631867ACF}"/>
                </a:ext>
              </a:extLst>
            </p:cNvPr>
            <p:cNvSpPr txBox="1"/>
            <p:nvPr/>
          </p:nvSpPr>
          <p:spPr>
            <a:xfrm>
              <a:off x="2245689" y="2507811"/>
              <a:ext cx="1339950" cy="71173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lIns="182880" tIns="182880" rIns="182880" bIns="182880" rtlCol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rPr>
                <a:t>⊢ True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CC36D06-46F0-AD88-2D7F-DFF2E2364829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3585639" y="2863678"/>
              <a:ext cx="16863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6B1F08-69FA-0C40-B426-09CEEF1E4E79}"/>
                </a:ext>
              </a:extLst>
            </p:cNvPr>
            <p:cNvSpPr txBox="1"/>
            <p:nvPr/>
          </p:nvSpPr>
          <p:spPr>
            <a:xfrm>
              <a:off x="5272004" y="2507811"/>
              <a:ext cx="1339950" cy="71173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lIns="182880" tIns="182880" rIns="182880" bIns="182880" rtlCol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rPr>
                <a:t>⊢ True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065031-12C6-D202-C70A-0ABBD779DA08}"/>
                </a:ext>
              </a:extLst>
            </p:cNvPr>
            <p:cNvSpPr txBox="1"/>
            <p:nvPr/>
          </p:nvSpPr>
          <p:spPr>
            <a:xfrm>
              <a:off x="3758846" y="2293738"/>
              <a:ext cx="1339950" cy="71173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lIns="182880" tIns="182880" rIns="182880" bIns="182880" rtlCol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rPr>
                <a:t>simpl</a:t>
              </a:r>
              <a:r>
                <a:rPr lang="en-US" sz="2000" dirty="0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rPr>
                <a:t>.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BEAB943-A9D9-2B1A-8DED-5A2F14E2942F}"/>
                </a:ext>
              </a:extLst>
            </p:cNvPr>
            <p:cNvCxnSpPr>
              <a:cxnSpLocks/>
              <a:stCxn id="12" idx="3"/>
              <a:endCxn id="20" idx="1"/>
            </p:cNvCxnSpPr>
            <p:nvPr/>
          </p:nvCxnSpPr>
          <p:spPr>
            <a:xfrm flipV="1">
              <a:off x="6611954" y="2863677"/>
              <a:ext cx="242079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E31523-F2B0-C458-4747-E82473193F9A}"/>
                </a:ext>
              </a:extLst>
            </p:cNvPr>
            <p:cNvSpPr txBox="1"/>
            <p:nvPr/>
          </p:nvSpPr>
          <p:spPr>
            <a:xfrm>
              <a:off x="6763395" y="2293737"/>
              <a:ext cx="2117917" cy="71173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lIns="182880" tIns="182880" rIns="182880" bIns="182880" rtlCol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rPr>
                <a:t>congruence.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520471-729D-2BDA-03B0-8E2605B7CF97}"/>
                </a:ext>
              </a:extLst>
            </p:cNvPr>
            <p:cNvGrpSpPr/>
            <p:nvPr/>
          </p:nvGrpSpPr>
          <p:grpSpPr>
            <a:xfrm>
              <a:off x="9032753" y="2465587"/>
              <a:ext cx="834097" cy="796180"/>
              <a:chOff x="8229002" y="2518244"/>
              <a:chExt cx="834097" cy="79618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25D31-D8B1-5599-86F1-795B5AAD00AF}"/>
                  </a:ext>
                </a:extLst>
              </p:cNvPr>
              <p:cNvSpPr txBox="1"/>
              <p:nvPr/>
            </p:nvSpPr>
            <p:spPr>
              <a:xfrm>
                <a:off x="8229002" y="2518244"/>
                <a:ext cx="834097" cy="7961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500" dirty="0">
                  <a:latin typeface="Fira Code" pitchFamily="49" charset="0"/>
                  <a:ea typeface="Fira Code" pitchFamily="49" charset="0"/>
                  <a:cs typeface="Fira Code" pitchFamily="49" charset="0"/>
                  <a:sym typeface="Georgia"/>
                </a:endParaRPr>
              </a:p>
            </p:txBody>
          </p:sp>
          <p:pic>
            <p:nvPicPr>
              <p:cNvPr id="23" name="Google Shape;443;p43">
                <a:extLst>
                  <a:ext uri="{FF2B5EF4-FFF2-40B4-BE49-F238E27FC236}">
                    <a16:creationId xmlns:a16="http://schemas.microsoft.com/office/drawing/2014/main" id="{F0397CA3-72FB-0310-049A-982D693FA4C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350974" y="2633354"/>
                <a:ext cx="590151" cy="590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AEA927D-F02D-D215-79D4-7C385413A16A}"/>
              </a:ext>
            </a:extLst>
          </p:cNvPr>
          <p:cNvSpPr txBox="1"/>
          <p:nvPr/>
        </p:nvSpPr>
        <p:spPr>
          <a:xfrm>
            <a:off x="2131398" y="5275803"/>
            <a:ext cx="1339950" cy="7117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⊢ True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F289EB-8061-2D61-805B-518C0E77160F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3471348" y="5631670"/>
            <a:ext cx="1966499" cy="2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4FA4B2A-9320-DD46-738C-9B3EA79E2E64}"/>
              </a:ext>
            </a:extLst>
          </p:cNvPr>
          <p:cNvSpPr txBox="1"/>
          <p:nvPr/>
        </p:nvSpPr>
        <p:spPr>
          <a:xfrm>
            <a:off x="3622789" y="5107648"/>
            <a:ext cx="1770183" cy="711733"/>
          </a:xfrm>
          <a:prstGeom prst="rect">
            <a:avLst/>
          </a:prstGeom>
          <a:noFill/>
          <a:ln w="25400">
            <a:noFill/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trivial.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2F2598-FFF2-8815-1B16-CEC8BCE190FF}"/>
              </a:ext>
            </a:extLst>
          </p:cNvPr>
          <p:cNvGrpSpPr/>
          <p:nvPr/>
        </p:nvGrpSpPr>
        <p:grpSpPr>
          <a:xfrm>
            <a:off x="5453664" y="3860644"/>
            <a:ext cx="976629" cy="196201"/>
            <a:chOff x="5216770" y="3868616"/>
            <a:chExt cx="1597951" cy="321022"/>
          </a:xfrm>
          <a:solidFill>
            <a:schemeClr val="tx1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26A0EE-1B9D-BDBC-4477-FC38AEB6A832}"/>
                </a:ext>
              </a:extLst>
            </p:cNvPr>
            <p:cNvSpPr/>
            <p:nvPr/>
          </p:nvSpPr>
          <p:spPr>
            <a:xfrm>
              <a:off x="5216770" y="3868616"/>
              <a:ext cx="321022" cy="32102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48B8465-0E5C-34B9-A281-71952146C252}"/>
                </a:ext>
              </a:extLst>
            </p:cNvPr>
            <p:cNvSpPr/>
            <p:nvPr/>
          </p:nvSpPr>
          <p:spPr>
            <a:xfrm>
              <a:off x="5873262" y="3868616"/>
              <a:ext cx="321022" cy="32102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8957B8-1F8B-21A4-8688-00A01FFDC572}"/>
                </a:ext>
              </a:extLst>
            </p:cNvPr>
            <p:cNvSpPr/>
            <p:nvPr/>
          </p:nvSpPr>
          <p:spPr>
            <a:xfrm>
              <a:off x="6493699" y="3868616"/>
              <a:ext cx="321022" cy="32102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7E7AAD-14FB-CE69-262A-3F8EDB4FFADF}"/>
              </a:ext>
            </a:extLst>
          </p:cNvPr>
          <p:cNvSpPr txBox="1"/>
          <p:nvPr/>
        </p:nvSpPr>
        <p:spPr>
          <a:xfrm>
            <a:off x="5437847" y="5236239"/>
            <a:ext cx="834097" cy="7961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😎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0FF2BB3-59A3-5F73-5257-7C5BAFAA8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31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C1B1BBE-4448-4BAB-988F-F47C769A31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602752"/>
              </p:ext>
            </p:extLst>
          </p:nvPr>
        </p:nvGraphicFramePr>
        <p:xfrm>
          <a:off x="838200" y="1587653"/>
          <a:ext cx="10367447" cy="4905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2D565C7-B09F-F081-5152-4047EF00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Rango Outperforms Prior Tools</a:t>
            </a:r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1F32A733-C2E7-1E57-5D26-34A4108132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79909" flipH="1">
            <a:off x="2587271" y="4030192"/>
            <a:ext cx="1292030" cy="999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DA4FDB9-D4E8-5905-A19A-28BF754F0E26}"/>
              </a:ext>
            </a:extLst>
          </p:cNvPr>
          <p:cNvGrpSpPr/>
          <p:nvPr/>
        </p:nvGrpSpPr>
        <p:grpSpPr>
          <a:xfrm>
            <a:off x="7018828" y="3744413"/>
            <a:ext cx="1195362" cy="1570890"/>
            <a:chOff x="4972863" y="4056183"/>
            <a:chExt cx="1338093" cy="1758461"/>
          </a:xfrm>
        </p:grpSpPr>
        <p:pic>
          <p:nvPicPr>
            <p:cNvPr id="12290" name="Picture 2" descr="Coq Logo Vector Image | Caleb Stanford Blog">
              <a:extLst>
                <a:ext uri="{FF2B5EF4-FFF2-40B4-BE49-F238E27FC236}">
                  <a16:creationId xmlns:a16="http://schemas.microsoft.com/office/drawing/2014/main" id="{E0E6C443-7941-81DE-2454-5D84CDBC1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72863" y="4056183"/>
              <a:ext cx="1094154" cy="1758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550+ Free Hammer Clipart Images">
              <a:extLst>
                <a:ext uri="{FF2B5EF4-FFF2-40B4-BE49-F238E27FC236}">
                  <a16:creationId xmlns:a16="http://schemas.microsoft.com/office/drawing/2014/main" id="{300F8E02-BB8F-B586-1A63-4795EB5C7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3117">
              <a:off x="5756716" y="4550102"/>
              <a:ext cx="554240" cy="77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4" name="Picture 6" descr="@coq-tactician">
            <a:extLst>
              <a:ext uri="{FF2B5EF4-FFF2-40B4-BE49-F238E27FC236}">
                <a16:creationId xmlns:a16="http://schemas.microsoft.com/office/drawing/2014/main" id="{A8C8B070-0758-5A8B-8F69-CC024ACB9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57" y="3991586"/>
            <a:ext cx="1146882" cy="114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A5E25EE1-6EAD-6827-C408-98800210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11" y="4337881"/>
            <a:ext cx="922632" cy="11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A92A6-9E8E-91E0-9061-4C6232E5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09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403CB-C477-47E5-99F2-87A251E1E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C505-CA9E-C67E-8268-A1270B51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Rango Outperforms Prior Tools (Cutoff)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284323B-939A-D24B-B947-C9FFD67C8C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7970022"/>
              </p:ext>
            </p:extLst>
          </p:nvPr>
        </p:nvGraphicFramePr>
        <p:xfrm>
          <a:off x="1210733" y="1733550"/>
          <a:ext cx="9770533" cy="462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0057DE3E-277A-2456-9948-9140DE295C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79909" flipH="1">
            <a:off x="2663380" y="3968416"/>
            <a:ext cx="1292030" cy="999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7ED88F8-AC9B-65C6-08C8-26ED3FFED098}"/>
              </a:ext>
            </a:extLst>
          </p:cNvPr>
          <p:cNvGrpSpPr/>
          <p:nvPr/>
        </p:nvGrpSpPr>
        <p:grpSpPr>
          <a:xfrm>
            <a:off x="6923363" y="3744413"/>
            <a:ext cx="1195362" cy="1570890"/>
            <a:chOff x="4972863" y="4056183"/>
            <a:chExt cx="1338093" cy="1758461"/>
          </a:xfrm>
        </p:grpSpPr>
        <p:pic>
          <p:nvPicPr>
            <p:cNvPr id="12290" name="Picture 2" descr="Coq Logo Vector Image | Caleb Stanford Blog">
              <a:extLst>
                <a:ext uri="{FF2B5EF4-FFF2-40B4-BE49-F238E27FC236}">
                  <a16:creationId xmlns:a16="http://schemas.microsoft.com/office/drawing/2014/main" id="{A7BEC4F9-AE08-CD82-85FE-A9D7FE838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72863" y="4056183"/>
              <a:ext cx="1094154" cy="1758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550+ Free Hammer Clipart Images">
              <a:extLst>
                <a:ext uri="{FF2B5EF4-FFF2-40B4-BE49-F238E27FC236}">
                  <a16:creationId xmlns:a16="http://schemas.microsoft.com/office/drawing/2014/main" id="{A430792E-35C7-0487-C901-01D8F771A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3117">
              <a:off x="5756716" y="4550102"/>
              <a:ext cx="554240" cy="77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4" name="Picture 6" descr="@coq-tactician">
            <a:extLst>
              <a:ext uri="{FF2B5EF4-FFF2-40B4-BE49-F238E27FC236}">
                <a16:creationId xmlns:a16="http://schemas.microsoft.com/office/drawing/2014/main" id="{F91BBE19-EC9C-E102-EF00-D6641C7B2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100" y="3991586"/>
            <a:ext cx="1146882" cy="114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B511642C-2EF4-9F6E-6609-207A270C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874" y="4173360"/>
            <a:ext cx="922632" cy="11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E81FE-14D2-FE49-60E0-A490F304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81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FDED-24F1-6B32-7DDB-E4C0D851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Rango Prefix Retrieval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A4A65-F426-7A69-5C3D-E569A762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E907CBE-C0A9-7943-9E8B-5C5B4FB70F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2245900"/>
              </p:ext>
            </p:extLst>
          </p:nvPr>
        </p:nvGraphicFramePr>
        <p:xfrm>
          <a:off x="1210733" y="1916112"/>
          <a:ext cx="9770533" cy="462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9796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631A-0376-D8D4-C532-33289399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6560D-C956-2B84-9AE9-D78FF171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A1BCFC-154F-F0A3-356B-6BB58EBC4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900731"/>
              </p:ext>
            </p:extLst>
          </p:nvPr>
        </p:nvGraphicFramePr>
        <p:xfrm>
          <a:off x="838200" y="1470454"/>
          <a:ext cx="10221445" cy="458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9510">
                  <a:extLst>
                    <a:ext uri="{9D8B030D-6E8A-4147-A177-3AD203B41FA5}">
                      <a16:colId xmlns:a16="http://schemas.microsoft.com/office/drawing/2014/main" val="798065650"/>
                    </a:ext>
                  </a:extLst>
                </a:gridCol>
                <a:gridCol w="4202355">
                  <a:extLst>
                    <a:ext uri="{9D8B030D-6E8A-4147-A177-3AD203B41FA5}">
                      <a16:colId xmlns:a16="http://schemas.microsoft.com/office/drawing/2014/main" val="1722166843"/>
                    </a:ext>
                  </a:extLst>
                </a:gridCol>
                <a:gridCol w="1197395">
                  <a:extLst>
                    <a:ext uri="{9D8B030D-6E8A-4147-A177-3AD203B41FA5}">
                      <a16:colId xmlns:a16="http://schemas.microsoft.com/office/drawing/2014/main" val="3641275082"/>
                    </a:ext>
                  </a:extLst>
                </a:gridCol>
                <a:gridCol w="1197395">
                  <a:extLst>
                    <a:ext uri="{9D8B030D-6E8A-4147-A177-3AD203B41FA5}">
                      <a16:colId xmlns:a16="http://schemas.microsoft.com/office/drawing/2014/main" val="783369335"/>
                    </a:ext>
                  </a:extLst>
                </a:gridCol>
                <a:gridCol w="1197395">
                  <a:extLst>
                    <a:ext uri="{9D8B030D-6E8A-4147-A177-3AD203B41FA5}">
                      <a16:colId xmlns:a16="http://schemas.microsoft.com/office/drawing/2014/main" val="1466846481"/>
                    </a:ext>
                  </a:extLst>
                </a:gridCol>
                <a:gridCol w="1197395">
                  <a:extLst>
                    <a:ext uri="{9D8B030D-6E8A-4147-A177-3AD203B41FA5}">
                      <a16:colId xmlns:a16="http://schemas.microsoft.com/office/drawing/2014/main" val="669659961"/>
                    </a:ext>
                  </a:extLst>
                </a:gridCol>
              </a:tblGrid>
              <a:tr h="37986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Project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Description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Category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# Theorems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# Rango Successes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Rango %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1780999237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Compcert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Correctness proof of c compiler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6,091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1,977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32.46%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1216330345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FourColor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Proof of four-color theorem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Math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1,341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212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15.81%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1910452922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MathClasses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Abstract Interfaces for mathematical structures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Math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763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303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39.71%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2078921345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BuchBerger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Buchberger's algorithm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Math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658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180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27.36%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9239959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RegLang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Regular languages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318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13.21%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1851007605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PolTac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Tactic for polynomial manipulations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Math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259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83.40%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2408951499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Huffman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Correctness proof of huffman algorithm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82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32.03%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1620105785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Zfc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Encoding of ZF Set Theory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Math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207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75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36.23%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136976899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ZornsLemma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Basic Set Theory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Math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175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51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29.14%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1737703582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ExtLib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Coq tooling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Tooling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165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63.64%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2607411762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DBLib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De Bruijn Indices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138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53.62%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3678095312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HoareTut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Intro to Hoare Logic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32.00%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3983111926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BB5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Busy beaver algorithm: 5 state turing machines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483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186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38.51%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1966102947"/>
                  </a:ext>
                </a:extLst>
              </a:tr>
              <a:tr h="294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PnV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Misc. logic, domain theory, category theory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Math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27576" marB="27576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688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24.13%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88" marR="13788" marT="13788" marB="0" anchor="b"/>
                </a:tc>
                <a:extLst>
                  <a:ext uri="{0D108BD9-81ED-4DB2-BD59-A6C34878D82A}">
                    <a16:rowId xmlns:a16="http://schemas.microsoft.com/office/drawing/2014/main" val="121467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537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5463-0B82-8224-65D3-4DEB2FDA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58749D94-8292-43FD-9DF2-F7B704EE047F}"/>
              </a:ext>
            </a:extLst>
          </p:cNvPr>
          <p:cNvSpPr/>
          <p:nvPr/>
        </p:nvSpPr>
        <p:spPr>
          <a:xfrm>
            <a:off x="1210589" y="1756377"/>
            <a:ext cx="9770821" cy="176869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We can implement </a:t>
            </a:r>
            <a:r>
              <a:rPr lang="en-US" sz="2800" i="1" dirty="0">
                <a:ea typeface="Georgia"/>
                <a:cs typeface="Georgia"/>
                <a:sym typeface="Georgia"/>
              </a:rPr>
              <a:t>prove </a:t>
            </a:r>
            <a:r>
              <a:rPr lang="en-US" sz="2800" dirty="0">
                <a:ea typeface="Georgia"/>
                <a:cs typeface="Georgia"/>
                <a:sym typeface="Georgia"/>
              </a:rPr>
              <a:t>that constant folding</a:t>
            </a:r>
          </a:p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2800" dirty="0">
                <a:ea typeface="Georgia"/>
                <a:cs typeface="Georgia"/>
                <a:sym typeface="Georgia"/>
              </a:rPr>
              <a:t>Folds everything</a:t>
            </a:r>
          </a:p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2800" dirty="0">
                <a:ea typeface="Georgia"/>
                <a:cs typeface="Georgia"/>
                <a:sym typeface="Georgia"/>
              </a:rPr>
              <a:t>Preserves program behavior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375C2-E3E8-8CC3-F9C5-698643DB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3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058B5-A618-894E-D6FB-8B51C637A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B84F-4938-2262-AC5C-6BD36783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</a:t>
            </a:r>
          </a:p>
        </p:txBody>
      </p:sp>
      <p:sp>
        <p:nvSpPr>
          <p:cNvPr id="4" name="Google Shape;144;p21">
            <a:extLst>
              <a:ext uri="{FF2B5EF4-FFF2-40B4-BE49-F238E27FC236}">
                <a16:creationId xmlns:a16="http://schemas.microsoft.com/office/drawing/2014/main" id="{208C73ED-A1EF-D4F6-BB1B-874D9B2F8A64}"/>
              </a:ext>
            </a:extLst>
          </p:cNvPr>
          <p:cNvSpPr/>
          <p:nvPr/>
        </p:nvSpPr>
        <p:spPr>
          <a:xfrm>
            <a:off x="1210589" y="1756377"/>
            <a:ext cx="9770821" cy="1768693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ea typeface="Georgia"/>
                <a:cs typeface="Georgia"/>
                <a:sym typeface="Georgia"/>
              </a:rPr>
              <a:t>We can implement </a:t>
            </a:r>
            <a:r>
              <a:rPr lang="en-US" sz="2800" i="1" dirty="0">
                <a:ea typeface="Georgia"/>
                <a:cs typeface="Georgia"/>
                <a:sym typeface="Georgia"/>
              </a:rPr>
              <a:t>prove </a:t>
            </a:r>
            <a:r>
              <a:rPr lang="en-US" sz="2800" dirty="0">
                <a:ea typeface="Georgia"/>
                <a:cs typeface="Georgia"/>
                <a:sym typeface="Georgia"/>
              </a:rPr>
              <a:t>that constant folding</a:t>
            </a:r>
          </a:p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2800" dirty="0">
                <a:ea typeface="Georgia"/>
                <a:cs typeface="Georgia"/>
                <a:sym typeface="Georgia"/>
              </a:rPr>
              <a:t>Folds everything</a:t>
            </a:r>
          </a:p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2800" b="1" dirty="0">
                <a:ea typeface="Georgia"/>
                <a:cs typeface="Georgia"/>
                <a:sym typeface="Georgia"/>
              </a:rPr>
              <a:t>Preserves program behavior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4C5CB-D8A3-0D34-5467-8444812B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8A7A-6B79-4B45-A6E3-C33CF10A165A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3CE30-D4E7-0334-C777-2932130AAA00}"/>
              </a:ext>
            </a:extLst>
          </p:cNvPr>
          <p:cNvSpPr txBox="1"/>
          <p:nvPr/>
        </p:nvSpPr>
        <p:spPr>
          <a:xfrm>
            <a:off x="3355557" y="3900271"/>
            <a:ext cx="5480884" cy="1419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19FF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Theorem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 err="1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cfold_correct</a:t>
            </a:r>
            <a:r>
              <a:rPr lang="en-US" sz="2000" dirty="0">
                <a:solidFill>
                  <a:srgbClr val="BF900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</a:t>
            </a:r>
            <a:r>
              <a:rPr lang="en-US" sz="2000" dirty="0" err="1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forall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(a : </a:t>
            </a:r>
            <a:r>
              <a:rPr lang="en-US" sz="2000" dirty="0" err="1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Aexp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) (s : </a:t>
            </a:r>
            <a:r>
              <a:rPr lang="en-US" sz="2000" dirty="0">
                <a:solidFill>
                  <a:srgbClr val="00B52D"/>
                </a:solidFill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State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),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 eval (</a:t>
            </a:r>
            <a:r>
              <a:rPr lang="en-US" sz="2000" dirty="0" err="1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cfold</a:t>
            </a:r>
            <a:r>
              <a:rPr lang="en-US" sz="2000" dirty="0">
                <a:latin typeface="Fira Code" pitchFamily="49" charset="0"/>
                <a:ea typeface="Fira Code" pitchFamily="49" charset="0"/>
                <a:cs typeface="Fira Code" pitchFamily="49" charset="0"/>
                <a:sym typeface="Georgia"/>
              </a:rPr>
              <a:t> a) s = eval a s.</a:t>
            </a:r>
          </a:p>
        </p:txBody>
      </p:sp>
    </p:spTree>
    <p:extLst>
      <p:ext uri="{BB962C8B-B14F-4D97-AF65-F5344CB8AC3E}">
        <p14:creationId xmlns:p14="http://schemas.microsoft.com/office/powerpoint/2010/main" val="199491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2004</Words>
  <Application>Microsoft Macintosh PowerPoint</Application>
  <PresentationFormat>Widescreen</PresentationFormat>
  <Paragraphs>519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Aptos</vt:lpstr>
      <vt:lpstr>Arial</vt:lpstr>
      <vt:lpstr>Cambria Math</vt:lpstr>
      <vt:lpstr>Fira Code</vt:lpstr>
      <vt:lpstr>Georgia</vt:lpstr>
      <vt:lpstr>Times New Roman</vt:lpstr>
      <vt:lpstr>Office Theme</vt:lpstr>
      <vt:lpstr>Rango:  Adaptive Retrieval-Augmented Proving for Automated Software Verification</vt:lpstr>
      <vt:lpstr>PowerPoint Presentation</vt:lpstr>
      <vt:lpstr>Formal Verification in Rocq</vt:lpstr>
      <vt:lpstr>For Example</vt:lpstr>
      <vt:lpstr>For Example</vt:lpstr>
      <vt:lpstr>For Example</vt:lpstr>
      <vt:lpstr>For Example</vt:lpstr>
      <vt:lpstr>For Example</vt:lpstr>
      <vt:lpstr>For Example</vt:lpstr>
      <vt:lpstr>For Example</vt:lpstr>
      <vt:lpstr>For Example</vt:lpstr>
      <vt:lpstr>For Example</vt:lpstr>
      <vt:lpstr>For Example</vt:lpstr>
      <vt:lpstr>For Example</vt:lpstr>
      <vt:lpstr>For Example</vt:lpstr>
      <vt:lpstr>For Example</vt:lpstr>
      <vt:lpstr>Why do we Care About Formal Verification</vt:lpstr>
      <vt:lpstr>Why do we Care About Formal Verification</vt:lpstr>
      <vt:lpstr>Benefits of Formal Verification</vt:lpstr>
      <vt:lpstr>Benefits of Formal Verification</vt:lpstr>
      <vt:lpstr>Benefits of Formal Verification</vt:lpstr>
      <vt:lpstr>Bugs are a Huge Problem</vt:lpstr>
      <vt:lpstr>Bugs are a Huge Problem</vt:lpstr>
      <vt:lpstr>So why don’t we verify everything?</vt:lpstr>
      <vt:lpstr>So why don’t we verify everything?</vt:lpstr>
      <vt:lpstr>So why don’t we verify everything?</vt:lpstr>
      <vt:lpstr>So why don’t we verify everything?</vt:lpstr>
      <vt:lpstr>How Can we Make Proofs Easier?</vt:lpstr>
      <vt:lpstr>How Can we Make Proofs Easier?</vt:lpstr>
      <vt:lpstr>Next Frontier: LLMs</vt:lpstr>
      <vt:lpstr>Next Frontier: LLMs</vt:lpstr>
      <vt:lpstr>Next Frontier: LLMs</vt:lpstr>
      <vt:lpstr>Next Frontier: LLMs</vt:lpstr>
      <vt:lpstr>Next Frontier: LLMs</vt:lpstr>
      <vt:lpstr>Our Contribution</vt:lpstr>
      <vt:lpstr>Our Contribution</vt:lpstr>
      <vt:lpstr>Our Contribution</vt:lpstr>
      <vt:lpstr>Our Contribution</vt:lpstr>
      <vt:lpstr>Our Contribution</vt:lpstr>
      <vt:lpstr>PowerPoint Presentation</vt:lpstr>
      <vt:lpstr>PowerPoint Presentation</vt:lpstr>
      <vt:lpstr>Motivating Example</vt:lpstr>
      <vt:lpstr>Motivating Example</vt:lpstr>
      <vt:lpstr>Motivating Example</vt:lpstr>
      <vt:lpstr>Key Insights</vt:lpstr>
      <vt:lpstr>PowerPoint Presentation</vt:lpstr>
      <vt:lpstr>System Components</vt:lpstr>
      <vt:lpstr>Following Prior Work…</vt:lpstr>
      <vt:lpstr>Our Addition</vt:lpstr>
      <vt:lpstr>Finetuning</vt:lpstr>
      <vt:lpstr>Proof Search</vt:lpstr>
      <vt:lpstr>Proof Search</vt:lpstr>
      <vt:lpstr>PowerPoint Presentation</vt:lpstr>
      <vt:lpstr>Benchmarks</vt:lpstr>
      <vt:lpstr>PowerPoint Presentation</vt:lpstr>
      <vt:lpstr>PowerPoint Presentation</vt:lpstr>
      <vt:lpstr>Rango Benefits Most from Similar Proofs</vt:lpstr>
      <vt:lpstr>Key Takeaway</vt:lpstr>
      <vt:lpstr>Key Takeaway</vt:lpstr>
      <vt:lpstr>Bonus Question!</vt:lpstr>
      <vt:lpstr>Rango Outperforms GPT-4o</vt:lpstr>
      <vt:lpstr>Secondary Takeaway</vt:lpstr>
      <vt:lpstr>PowerPoint Presentation</vt:lpstr>
      <vt:lpstr>Future Work</vt:lpstr>
      <vt:lpstr>Future Work</vt:lpstr>
      <vt:lpstr>PowerPoint Presentation</vt:lpstr>
      <vt:lpstr>References</vt:lpstr>
      <vt:lpstr>Prior Work: Backtracking Tree Search</vt:lpstr>
      <vt:lpstr>Rango’s Procedure: Rollout Search</vt:lpstr>
      <vt:lpstr>Rango’s Procedure: Rollout Search</vt:lpstr>
      <vt:lpstr>Rango Outperforms Prior Tools</vt:lpstr>
      <vt:lpstr>Rango Outperforms Prior Tools (Cutoff)</vt:lpstr>
      <vt:lpstr>Rango Prefix Retrieval</vt:lpstr>
      <vt:lpstr>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Thompson, Kyle</dc:creator>
  <cp:lastModifiedBy>Thompson, Kyle</cp:lastModifiedBy>
  <cp:revision>9</cp:revision>
  <cp:lastPrinted>2025-04-28T16:10:10Z</cp:lastPrinted>
  <dcterms:created xsi:type="dcterms:W3CDTF">2025-04-28T12:10:09Z</dcterms:created>
  <dcterms:modified xsi:type="dcterms:W3CDTF">2025-04-30T11:26:30Z</dcterms:modified>
</cp:coreProperties>
</file>